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8800" dirty="0">
                <a:solidFill>
                  <a:schemeClr val="accent6"/>
                </a:solidFill>
                <a:latin typeface="Jokerman" panose="04090605060D06020702" pitchFamily="82" charset="0"/>
              </a:rPr>
              <a:t>SPUŽVE</a:t>
            </a:r>
          </a:p>
        </p:txBody>
      </p:sp>
    </p:spTree>
    <p:extLst>
      <p:ext uri="{BB962C8B-B14F-4D97-AF65-F5344CB8AC3E}">
        <p14:creationId xmlns:p14="http://schemas.microsoft.com/office/powerpoint/2010/main" val="371248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552928" y="466119"/>
            <a:ext cx="10364451" cy="1596177"/>
          </a:xfrm>
        </p:spPr>
        <p:txBody>
          <a:bodyPr>
            <a:normAutofit/>
          </a:bodyPr>
          <a:lstStyle/>
          <a:p>
            <a:r>
              <a:rPr lang="hr-HR" sz="4800" dirty="0">
                <a:solidFill>
                  <a:schemeClr val="accent1"/>
                </a:solidFill>
              </a:rPr>
              <a:t>OPĆENITO O SPUŽVAMA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5" y="2367092"/>
            <a:ext cx="5444823" cy="3424107"/>
          </a:xfrm>
        </p:spPr>
        <p:txBody>
          <a:bodyPr>
            <a:normAutofit lnSpcReduction="10000"/>
          </a:bodyPr>
          <a:lstStyle/>
          <a:p>
            <a:r>
              <a:rPr lang="hr-HR" sz="2800" cap="none" dirty="0"/>
              <a:t>Najjednostavniji beskralježnjaci</a:t>
            </a:r>
          </a:p>
          <a:p>
            <a:r>
              <a:rPr lang="hr-HR" sz="2800" cap="none" dirty="0"/>
              <a:t>Građa: stanice koje se razlikuju po ulozi</a:t>
            </a:r>
          </a:p>
          <a:p>
            <a:r>
              <a:rPr lang="hr-HR" sz="2800" cap="none" dirty="0"/>
              <a:t>Nemaju organe</a:t>
            </a:r>
          </a:p>
          <a:p>
            <a:r>
              <a:rPr lang="hr-HR" sz="2800" cap="none" dirty="0"/>
              <a:t>Pričvršćeni za morsko dno</a:t>
            </a:r>
          </a:p>
          <a:p>
            <a:r>
              <a:rPr lang="hr-HR" sz="2800" cap="none" dirty="0"/>
              <a:t>Postoji oko 7500 vrsta spužvi</a:t>
            </a:r>
          </a:p>
          <a:p>
            <a:pPr marL="0" indent="0">
              <a:buNone/>
            </a:pPr>
            <a:endParaRPr lang="hr-HR" sz="2400" cap="none" dirty="0"/>
          </a:p>
          <a:p>
            <a:endParaRPr lang="hr-HR" sz="2400" cap="none" dirty="0"/>
          </a:p>
          <a:p>
            <a:endParaRPr lang="hr-HR" sz="2400" cap="none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996" y="306730"/>
            <a:ext cx="1762125" cy="15811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755" y="2165457"/>
            <a:ext cx="3454482" cy="258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996" y="4014145"/>
            <a:ext cx="3048496" cy="2027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48996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>
                <a:solidFill>
                  <a:schemeClr val="accent1"/>
                </a:solidFill>
              </a:rPr>
              <a:t>Oblik građe spužvi mogu biti: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sz="3200" cap="none" dirty="0" err="1"/>
              <a:t>Askonski</a:t>
            </a:r>
            <a:r>
              <a:rPr lang="hr-HR" sz="3200" cap="none" dirty="0"/>
              <a:t> tip </a:t>
            </a:r>
          </a:p>
          <a:p>
            <a:r>
              <a:rPr lang="hr-HR" sz="3200" cap="none" dirty="0" err="1"/>
              <a:t>Sikonski</a:t>
            </a:r>
            <a:r>
              <a:rPr lang="hr-HR" sz="3200" cap="none" dirty="0"/>
              <a:t> tip</a:t>
            </a:r>
          </a:p>
          <a:p>
            <a:r>
              <a:rPr lang="hr-HR" sz="3200" cap="none" dirty="0" err="1"/>
              <a:t>Leukonski</a:t>
            </a:r>
            <a:r>
              <a:rPr lang="hr-HR" sz="3200" cap="none" dirty="0"/>
              <a:t> tip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93" y="2054543"/>
            <a:ext cx="5597587" cy="3586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7" name="Ravni poveznik sa strelicom 6"/>
          <p:cNvCxnSpPr/>
          <p:nvPr/>
        </p:nvCxnSpPr>
        <p:spPr>
          <a:xfrm flipV="1">
            <a:off x="3221502" y="2798335"/>
            <a:ext cx="2011680" cy="11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sa strelicom 9"/>
          <p:cNvCxnSpPr/>
          <p:nvPr/>
        </p:nvCxnSpPr>
        <p:spPr>
          <a:xfrm>
            <a:off x="3151163" y="3516924"/>
            <a:ext cx="3699803" cy="135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sa strelicom 13"/>
          <p:cNvCxnSpPr/>
          <p:nvPr/>
        </p:nvCxnSpPr>
        <p:spPr>
          <a:xfrm>
            <a:off x="3362178" y="4249059"/>
            <a:ext cx="556275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1775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4" y="622040"/>
            <a:ext cx="10364451" cy="889522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Jadranska spužva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sz="2400" cap="none" dirty="0"/>
              <a:t>Poznata po svojoj kvaliteti</a:t>
            </a:r>
          </a:p>
          <a:p>
            <a:r>
              <a:rPr lang="hr-HR" sz="2400" cap="none" dirty="0"/>
              <a:t>Idealni uvjeti u Jadranskom moru</a:t>
            </a:r>
          </a:p>
          <a:p>
            <a:r>
              <a:rPr lang="hr-HR" sz="2400" cap="none" dirty="0"/>
              <a:t>Lagano strujanje mora omogućuje spužvi gustu teksturu</a:t>
            </a:r>
          </a:p>
          <a:p>
            <a:r>
              <a:rPr lang="hr-HR" sz="2400" cap="none" dirty="0"/>
              <a:t>Meka i svilenkasta na dodir</a:t>
            </a:r>
          </a:p>
          <a:p>
            <a:r>
              <a:rPr lang="hr-HR" sz="2400" cap="none" dirty="0"/>
              <a:t>Fina </a:t>
            </a:r>
            <a:r>
              <a:rPr lang="hr-HR" sz="2400" cap="none" dirty="0" err="1"/>
              <a:t>silk</a:t>
            </a:r>
            <a:r>
              <a:rPr lang="hr-HR" sz="2400" cap="none" dirty="0"/>
              <a:t> ili fina </a:t>
            </a:r>
            <a:r>
              <a:rPr lang="hr-HR" sz="2400" cap="none" dirty="0" err="1"/>
              <a:t>dalmata</a:t>
            </a:r>
            <a:endParaRPr lang="hr-HR" sz="2400" cap="none" dirty="0"/>
          </a:p>
        </p:txBody>
      </p:sp>
      <p:grpSp>
        <p:nvGrpSpPr>
          <p:cNvPr id="7" name="Grupa 6"/>
          <p:cNvGrpSpPr/>
          <p:nvPr/>
        </p:nvGrpSpPr>
        <p:grpSpPr>
          <a:xfrm>
            <a:off x="5767752" y="1640494"/>
            <a:ext cx="5668697" cy="4549291"/>
            <a:chOff x="5767752" y="1640494"/>
            <a:chExt cx="5668697" cy="4549291"/>
          </a:xfrm>
        </p:grpSpPr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7752" y="1640494"/>
              <a:ext cx="3751385" cy="23446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Slika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1824" y="3313817"/>
              <a:ext cx="3834625" cy="28759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539953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351230"/>
            <a:ext cx="10364451" cy="1596177"/>
          </a:xfrm>
        </p:spPr>
        <p:txBody>
          <a:bodyPr/>
          <a:lstStyle/>
          <a:p>
            <a:r>
              <a:rPr lang="hr-H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Jadranska spužva u kozmetici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5" y="2366606"/>
            <a:ext cx="5106026" cy="342410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2400" cap="none" dirty="0"/>
              <a:t>Mnogo pogodnosti za njegu kože: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cap="none" dirty="0"/>
              <a:t>Omogućava nježan </a:t>
            </a:r>
            <a:r>
              <a:rPr lang="hr-HR" sz="2400" cap="none" dirty="0" err="1"/>
              <a:t>piling</a:t>
            </a:r>
            <a:endParaRPr lang="hr-HR" sz="2400" cap="none" dirty="0"/>
          </a:p>
          <a:p>
            <a:pPr>
              <a:buFont typeface="Wingdings" panose="05000000000000000000" pitchFamily="2" charset="2"/>
              <a:buChar char="ü"/>
            </a:pPr>
            <a:r>
              <a:rPr lang="hr-HR" sz="2400" cap="none" dirty="0"/>
              <a:t>Omekšava i nježno čisti kožu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cap="none" dirty="0"/>
              <a:t>Za zdravo i nježno kupanje i tuširanje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cap="none" dirty="0"/>
              <a:t> Za njegu tijela i lica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cap="none" dirty="0"/>
              <a:t>Za sve tipove kože, čak i onu najosjetljiviju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cap="none" dirty="0"/>
              <a:t>Pogodna za odrasle i djecu</a:t>
            </a:r>
          </a:p>
          <a:p>
            <a:pPr marL="0" indent="0">
              <a:buNone/>
            </a:pPr>
            <a:endParaRPr lang="hr-HR" cap="none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C5EF9B-8128-4609-9AD4-7DC2FA7790A5}"/>
              </a:ext>
            </a:extLst>
          </p:cNvPr>
          <p:cNvGrpSpPr/>
          <p:nvPr/>
        </p:nvGrpSpPr>
        <p:grpSpPr>
          <a:xfrm>
            <a:off x="6547023" y="1571348"/>
            <a:ext cx="5106026" cy="4381386"/>
            <a:chOff x="6019801" y="1442281"/>
            <a:chExt cx="5633248" cy="451045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CBD475-1929-4591-AA1A-990CE0432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19801" y="1442281"/>
              <a:ext cx="3810370" cy="315342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A4880A2-5BDE-4342-97BE-D4B3C4A84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15074" y="3429000"/>
              <a:ext cx="4037975" cy="252373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3045878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43080-F16D-44D3-A72C-185B30813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87697"/>
            <a:ext cx="10364451" cy="1596177"/>
          </a:xfrm>
        </p:spPr>
        <p:txBody>
          <a:bodyPr/>
          <a:lstStyle/>
          <a:p>
            <a:r>
              <a:rPr lang="hr-HR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Zanimljivosti o jaDRANskoj spužvi</a:t>
            </a:r>
            <a:endParaRPr 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B2179-6546-40FB-A510-832D16AFA7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5482" y="1983874"/>
            <a:ext cx="5609574" cy="470301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sz="2200" cap="none" dirty="0"/>
              <a:t>Nijedan upijajući materijal nije uspio upiti toliko tekućine koliko jadranska spužva (1.5 l)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200" cap="none" dirty="0"/>
              <a:t>Tijelo i pore su joj građeni od malih cjevčica napravljenih od proteinskih niti (spongina)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200" cap="none" dirty="0"/>
              <a:t>Spužva je bogata jodom koji joj daje antiseptičko svojstvo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200" cap="none" dirty="0"/>
              <a:t>Također, spužva je otporna na vatru pa su ju stari Rimljani stavljali na svoje oklope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200" cap="none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46CE8DF-CCCD-4407-BC1A-E7E9B4D32198}"/>
              </a:ext>
            </a:extLst>
          </p:cNvPr>
          <p:cNvGrpSpPr/>
          <p:nvPr/>
        </p:nvGrpSpPr>
        <p:grpSpPr>
          <a:xfrm>
            <a:off x="6667130" y="1932827"/>
            <a:ext cx="4114684" cy="4270325"/>
            <a:chOff x="6667130" y="1932827"/>
            <a:chExt cx="4114684" cy="42703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5B741FA-C073-4DAA-ABBC-DB1B67343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67761">
              <a:off x="6667130" y="1932827"/>
              <a:ext cx="3048000" cy="2057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29CAD6D-DB28-4C74-931D-AFFFFED9C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230978">
              <a:off x="7461538" y="3661065"/>
              <a:ext cx="3320276" cy="254208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46829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117DA-A2FA-4B9D-B84F-65C633EB4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594" y="420556"/>
            <a:ext cx="8154811" cy="1295124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sumporača</a:t>
            </a:r>
            <a:endParaRPr lang="en-US" sz="4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6B5BF-5C28-4964-977D-3A305952A8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2945" y="1866508"/>
            <a:ext cx="5053393" cy="44588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cap="none" dirty="0"/>
              <a:t>Raste na dubini od 2-15 metara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cap="none" dirty="0"/>
              <a:t>Žute boje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cap="none" dirty="0"/>
              <a:t>Tijelo joj se sastoji od cjevastih izraslina u obliku prsta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cap="none" dirty="0"/>
              <a:t>RASPROSTRANJENOST: Jadransko i Sredozemno more, istok Atlantskog oceana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cap="none" dirty="0"/>
              <a:t>Kad se izvadi, spužva prvo postane zelena,pa onda prelazi u modroljubičastu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cap="none" dirty="0"/>
              <a:t>Njome se hrani </a:t>
            </a:r>
            <a:r>
              <a:rPr lang="hr-HR" b="1" cap="none" dirty="0"/>
              <a:t>Sumporačin stražnjoškržnjak</a:t>
            </a:r>
            <a:endParaRPr lang="en-US" b="1" cap="none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128D22-382F-465E-BE57-05A6985AA1FE}"/>
              </a:ext>
            </a:extLst>
          </p:cNvPr>
          <p:cNvGrpSpPr/>
          <p:nvPr/>
        </p:nvGrpSpPr>
        <p:grpSpPr>
          <a:xfrm>
            <a:off x="5674936" y="774649"/>
            <a:ext cx="5821166" cy="5441359"/>
            <a:chOff x="5674936" y="774649"/>
            <a:chExt cx="5821166" cy="544135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4004E29-8F9D-4F5F-B5DC-B6497D595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879776">
              <a:off x="8435925" y="774649"/>
              <a:ext cx="3060177" cy="204011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1CD41BD-C31C-4F1E-B297-D55B24368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74936" y="1914178"/>
              <a:ext cx="2884602" cy="2337194"/>
            </a:xfrm>
            <a:prstGeom prst="snip2DiagRect">
              <a:avLst>
                <a:gd name="adj1" fmla="val 0"/>
                <a:gd name="adj2" fmla="val 29064"/>
              </a:avLst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4255969-40F6-4E55-BFE4-3E9A17B0F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837602">
              <a:off x="7915962" y="3852368"/>
              <a:ext cx="3527995" cy="236364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7DB65F3-5B22-4F21-ABE7-B78DFCB127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82326" y="5344998"/>
              <a:ext cx="2345221" cy="34879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91028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1C69-0DCD-48D9-AE76-F2345CD05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7030A0"/>
                </a:solidFill>
                <a:latin typeface="Algerian" panose="04020705040A02060702" pitchFamily="82" charset="0"/>
              </a:rPr>
              <a:t>NAPRAVILA: Rozalia marija antolos</a:t>
            </a:r>
            <a:endParaRPr lang="en-US" dirty="0">
              <a:solidFill>
                <a:srgbClr val="7030A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AABB24-A2B4-4162-A996-A2A23BEE2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4694"/>
            <a:ext cx="2400300" cy="1990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4B6BF1-B15E-42BF-A5F0-EE9BDD917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677" y="2081520"/>
            <a:ext cx="5722885" cy="38247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47680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274</TotalTime>
  <Words>223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Algerian</vt:lpstr>
      <vt:lpstr>Arial</vt:lpstr>
      <vt:lpstr>Bradley Hand ITC</vt:lpstr>
      <vt:lpstr>Jokerman</vt:lpstr>
      <vt:lpstr>Tw Cen MT</vt:lpstr>
      <vt:lpstr>Wingdings</vt:lpstr>
      <vt:lpstr>Kapljica</vt:lpstr>
      <vt:lpstr>SPUŽVE</vt:lpstr>
      <vt:lpstr>OPĆENITO O SPUŽVAMA</vt:lpstr>
      <vt:lpstr>Oblik građe spužvi mogu biti:</vt:lpstr>
      <vt:lpstr>Jadranska spužva</vt:lpstr>
      <vt:lpstr>Jadranska spužva u kozmetici</vt:lpstr>
      <vt:lpstr>Zanimljivosti o jaDRANskoj spužvi</vt:lpstr>
      <vt:lpstr>sumporača</vt:lpstr>
      <vt:lpstr>NAPRAVILA: Rozalia marija antolos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SPUŽVE</dc:title>
  <dc:creator>inf11</dc:creator>
  <cp:lastModifiedBy>Mirjana Antolos</cp:lastModifiedBy>
  <cp:revision>25</cp:revision>
  <dcterms:created xsi:type="dcterms:W3CDTF">2017-10-12T08:15:54Z</dcterms:created>
  <dcterms:modified xsi:type="dcterms:W3CDTF">2017-11-20T05:34:11Z</dcterms:modified>
</cp:coreProperties>
</file>