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AF55-6EF0-4ED5-8C9E-64A466DC0E31}" type="datetimeFigureOut">
              <a:rPr lang="hr-HR" smtClean="0"/>
              <a:pPr/>
              <a:t>27.3.2014.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DB21-3732-4938-A8D1-1BE4C88B9CF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DB21-3732-4938-A8D1-1BE4C88B9CF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258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81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013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8728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79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329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530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84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65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10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58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76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87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5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49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0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710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CE58-C23C-4180-9DCF-6FB17A9FC229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6B54-5CE8-4BF2-B5B5-8B43FDF46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162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/index.php?title=Algarve&amp;action=edit&amp;redlink=1" TargetMode="External"/><Relationship Id="rId2" Type="http://schemas.openxmlformats.org/officeDocument/2006/relationships/hyperlink" Target="http://hr.wikipedia.org/w/index.php?title=Alentejo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/index.php?title=Norte,_Portugal&amp;action=edit&amp;redlink=1" TargetMode="External"/><Relationship Id="rId5" Type="http://schemas.openxmlformats.org/officeDocument/2006/relationships/hyperlink" Target="http://hr.wikipedia.org/w/index.php?title=Lisboa_e_Vale_do_Tejo&amp;action=edit&amp;redlink=1" TargetMode="External"/><Relationship Id="rId4" Type="http://schemas.openxmlformats.org/officeDocument/2006/relationships/hyperlink" Target="http://hr.wikipedia.org/w/index.php?title=Centro,_Portugal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/index.php?title=Viseu&amp;action=edit&amp;redlink=1" TargetMode="External"/><Relationship Id="rId3" Type="http://schemas.openxmlformats.org/officeDocument/2006/relationships/hyperlink" Target="http://hr.wikipedia.org/wiki/Porto" TargetMode="External"/><Relationship Id="rId7" Type="http://schemas.openxmlformats.org/officeDocument/2006/relationships/hyperlink" Target="http://hr.wikipedia.org/w/index.php?title=Faro,_Algarve&amp;action=edit&amp;redlink=1" TargetMode="External"/><Relationship Id="rId2" Type="http://schemas.openxmlformats.org/officeDocument/2006/relationships/hyperlink" Target="http://hr.wikipedia.org/wiki/Lisab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Coimbra" TargetMode="External"/><Relationship Id="rId5" Type="http://schemas.openxmlformats.org/officeDocument/2006/relationships/hyperlink" Target="http://hr.wikipedia.org/w/index.php?title=Aveiro&amp;action=edit&amp;redlink=1" TargetMode="External"/><Relationship Id="rId4" Type="http://schemas.openxmlformats.org/officeDocument/2006/relationships/hyperlink" Target="http://hr.wikipedia.org/wiki/Braga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PORTUGAL</a:t>
            </a:r>
            <a:endParaRPr lang="en-US" sz="9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7388"/>
            <a:ext cx="9448800" cy="6858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DRŽAVA ZAPADNE EUROPE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16" y="701664"/>
            <a:ext cx="3299675" cy="2199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0644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 kopnenom dijelu Portugala postoji 5 regija:</a:t>
            </a:r>
          </a:p>
          <a:p>
            <a:r>
              <a:rPr lang="pt-BR" dirty="0">
                <a:hlinkClick r:id="rId2" tooltip="Alentejo (stranica ne postoji)"/>
              </a:rPr>
              <a:t>Alentejo</a:t>
            </a:r>
            <a:endParaRPr lang="pt-BR" dirty="0"/>
          </a:p>
          <a:p>
            <a:r>
              <a:rPr lang="pt-BR" dirty="0">
                <a:hlinkClick r:id="rId3" tooltip="Algarve (stranica ne postoji)"/>
              </a:rPr>
              <a:t>Algarve</a:t>
            </a:r>
            <a:endParaRPr lang="pt-BR" dirty="0"/>
          </a:p>
          <a:p>
            <a:r>
              <a:rPr lang="pt-BR" dirty="0">
                <a:hlinkClick r:id="rId4" tooltip="Centro, Portugal (stranica ne postoji)"/>
              </a:rPr>
              <a:t>Centro</a:t>
            </a:r>
            <a:endParaRPr lang="pt-BR" dirty="0"/>
          </a:p>
          <a:p>
            <a:r>
              <a:rPr lang="pt-BR" dirty="0">
                <a:hlinkClick r:id="rId5" tooltip="Lisboa e Vale do Tejo (stranica ne postoji)"/>
              </a:rPr>
              <a:t>Lisboa e Vale do Tejo</a:t>
            </a:r>
            <a:endParaRPr lang="pt-BR" dirty="0"/>
          </a:p>
          <a:p>
            <a:r>
              <a:rPr lang="pt-BR" dirty="0">
                <a:hlinkClick r:id="rId6" tooltip="Norte, Portugal (stranica ne postoji)"/>
              </a:rPr>
              <a:t>Norte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96860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GRADOVI</a:t>
            </a:r>
            <a:endParaRPr lang="en-US" sz="4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Gradovi</a:t>
            </a:r>
            <a:r>
              <a:rPr lang="en-US" dirty="0"/>
              <a:t> u </a:t>
            </a:r>
            <a:r>
              <a:rPr lang="en-US" dirty="0" err="1"/>
              <a:t>Portugalu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(s </a:t>
            </a:r>
            <a:r>
              <a:rPr lang="en-US" dirty="0" err="1"/>
              <a:t>brojem</a:t>
            </a:r>
            <a:r>
              <a:rPr lang="en-US" dirty="0"/>
              <a:t> </a:t>
            </a:r>
            <a:r>
              <a:rPr lang="en-US" dirty="0" err="1"/>
              <a:t>stanovnika</a:t>
            </a:r>
            <a:r>
              <a:rPr lang="en-US" dirty="0"/>
              <a:t>):</a:t>
            </a:r>
          </a:p>
          <a:p>
            <a:r>
              <a:rPr lang="en-US" dirty="0" err="1">
                <a:hlinkClick r:id="rId2" tooltip="Lisabon"/>
              </a:rPr>
              <a:t>Lisabon</a:t>
            </a:r>
            <a:r>
              <a:rPr lang="en-US" dirty="0"/>
              <a:t> - 550.000 </a:t>
            </a:r>
            <a:r>
              <a:rPr lang="en-US" dirty="0" err="1"/>
              <a:t>stanovnika</a:t>
            </a:r>
            <a:r>
              <a:rPr lang="en-US" dirty="0"/>
              <a:t> (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širim</a:t>
            </a:r>
            <a:r>
              <a:rPr lang="en-US" dirty="0"/>
              <a:t> </a:t>
            </a:r>
            <a:r>
              <a:rPr lang="en-US" dirty="0" err="1"/>
              <a:t>područjem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2 </a:t>
            </a:r>
            <a:r>
              <a:rPr lang="en-US" dirty="0" err="1"/>
              <a:t>mlijuna</a:t>
            </a:r>
            <a:r>
              <a:rPr lang="en-US" dirty="0"/>
              <a:t>)</a:t>
            </a:r>
          </a:p>
          <a:p>
            <a:r>
              <a:rPr lang="en-US" dirty="0">
                <a:hlinkClick r:id="rId3" tooltip="Porto"/>
              </a:rPr>
              <a:t>Porto</a:t>
            </a:r>
            <a:r>
              <a:rPr lang="en-US" dirty="0"/>
              <a:t> - 240.000 (</a:t>
            </a:r>
            <a:r>
              <a:rPr lang="en-US" dirty="0" err="1"/>
              <a:t>preko</a:t>
            </a:r>
            <a:r>
              <a:rPr lang="en-US" dirty="0"/>
              <a:t> 1,5 </a:t>
            </a:r>
            <a:r>
              <a:rPr lang="en-US" dirty="0" err="1"/>
              <a:t>milijun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širim</a:t>
            </a:r>
            <a:r>
              <a:rPr lang="en-US" dirty="0"/>
              <a:t> </a:t>
            </a:r>
            <a:r>
              <a:rPr lang="en-US" dirty="0" err="1"/>
              <a:t>područjem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)</a:t>
            </a:r>
          </a:p>
          <a:p>
            <a:r>
              <a:rPr lang="en-US" dirty="0">
                <a:hlinkClick r:id="rId4" tooltip="Braga"/>
              </a:rPr>
              <a:t>Braga</a:t>
            </a:r>
            <a:r>
              <a:rPr lang="en-US" dirty="0"/>
              <a:t> - 171.000</a:t>
            </a:r>
          </a:p>
          <a:p>
            <a:r>
              <a:rPr lang="en-US" dirty="0" err="1">
                <a:hlinkClick r:id="rId5" tooltip="Aveiro (stranica ne postoji)"/>
              </a:rPr>
              <a:t>Aveiro</a:t>
            </a:r>
            <a:r>
              <a:rPr lang="en-US" dirty="0"/>
              <a:t> - 73.559</a:t>
            </a:r>
          </a:p>
          <a:p>
            <a:r>
              <a:rPr lang="en-US" dirty="0">
                <a:hlinkClick r:id="rId6" tooltip="Coimbra"/>
              </a:rPr>
              <a:t>Coimbra</a:t>
            </a:r>
            <a:r>
              <a:rPr lang="en-US" dirty="0"/>
              <a:t> - 148.443</a:t>
            </a:r>
          </a:p>
          <a:p>
            <a:r>
              <a:rPr lang="en-US" dirty="0">
                <a:hlinkClick r:id="rId7" tooltip="Faro, Algarve (stranica ne postoji)"/>
              </a:rPr>
              <a:t>Faro, Algarve</a:t>
            </a:r>
            <a:r>
              <a:rPr lang="en-US" dirty="0"/>
              <a:t> - 58.305</a:t>
            </a:r>
          </a:p>
          <a:p>
            <a:r>
              <a:rPr lang="en-US" dirty="0" err="1">
                <a:hlinkClick r:id="rId8" tooltip="Viseu (stranica ne postoji)"/>
              </a:rPr>
              <a:t>Viseu</a:t>
            </a:r>
            <a:r>
              <a:rPr lang="en-US" dirty="0"/>
              <a:t> - 98.167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744389" cy="7070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6610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STANOVNiŠTVO</a:t>
            </a:r>
            <a:endParaRPr lang="en-US" sz="5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10,662,000 </a:t>
            </a:r>
            <a:r>
              <a:rPr lang="en-US" dirty="0" err="1"/>
              <a:t>stanovnika</a:t>
            </a:r>
            <a:r>
              <a:rPr lang="en-US" dirty="0"/>
              <a:t>, od </a:t>
            </a:r>
            <a:r>
              <a:rPr lang="en-US" dirty="0" err="1"/>
              <a:t>čega</a:t>
            </a:r>
            <a:r>
              <a:rPr lang="en-US" dirty="0"/>
              <a:t> 9,838,000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Portugalce</a:t>
            </a:r>
            <a:r>
              <a:rPr lang="en-US" dirty="0"/>
              <a:t>, a </a:t>
            </a:r>
            <a:r>
              <a:rPr lang="en-US" dirty="0" err="1"/>
              <a:t>ostatak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tridesetak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naroda</a:t>
            </a:r>
            <a:r>
              <a:rPr lang="en-US" dirty="0"/>
              <a:t>. </a:t>
            </a:r>
            <a:endParaRPr lang="hr-HR" dirty="0" smtClean="0"/>
          </a:p>
          <a:p>
            <a:r>
              <a:rPr lang="en-US" dirty="0" smtClean="0"/>
              <a:t>Od </a:t>
            </a:r>
            <a:r>
              <a:rPr lang="en-US" dirty="0" err="1"/>
              <a:t>domaćeg</a:t>
            </a:r>
            <a:r>
              <a:rPr lang="en-US" dirty="0"/>
              <a:t> </a:t>
            </a:r>
            <a:r>
              <a:rPr lang="en-US" dirty="0" err="1"/>
              <a:t>domorodnog</a:t>
            </a:r>
            <a:r>
              <a:rPr lang="en-US" dirty="0"/>
              <a:t> </a:t>
            </a:r>
            <a:r>
              <a:rPr lang="en-US" dirty="0" err="1"/>
              <a:t>stanovništva</a:t>
            </a:r>
            <a:r>
              <a:rPr lang="en-US" dirty="0"/>
              <a:t> </a:t>
            </a:r>
            <a:r>
              <a:rPr lang="en-US" dirty="0" err="1"/>
              <a:t>nikako</a:t>
            </a:r>
            <a:r>
              <a:rPr lang="en-US" dirty="0"/>
              <a:t> se ne </a:t>
            </a:r>
            <a:r>
              <a:rPr lang="en-US" dirty="0" err="1"/>
              <a:t>smiju</a:t>
            </a:r>
            <a:r>
              <a:rPr lang="en-US" dirty="0"/>
              <a:t> </a:t>
            </a:r>
            <a:r>
              <a:rPr lang="en-US" dirty="0" err="1"/>
              <a:t>ubrajati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 </a:t>
            </a:r>
            <a:r>
              <a:rPr lang="en-US" dirty="0" err="1"/>
              <a:t>Mirandezi</a:t>
            </a:r>
            <a:r>
              <a:rPr lang="en-US" dirty="0"/>
              <a:t> (10,000), </a:t>
            </a:r>
            <a:r>
              <a:rPr lang="en-US" dirty="0" err="1"/>
              <a:t>malena</a:t>
            </a:r>
            <a:r>
              <a:rPr lang="en-US" dirty="0"/>
              <a:t> </a:t>
            </a:r>
            <a:r>
              <a:rPr lang="en-US" dirty="0" err="1"/>
              <a:t>lingvistička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bori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svoja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, a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porijeklu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etnički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bi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srodni</a:t>
            </a:r>
            <a:r>
              <a:rPr lang="en-US" dirty="0"/>
              <a:t> </a:t>
            </a:r>
            <a:r>
              <a:rPr lang="en-US" dirty="0" err="1"/>
              <a:t>Asturcima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Španjolske</a:t>
            </a:r>
            <a:r>
              <a:rPr lang="en-US" dirty="0"/>
              <a:t>. Do </a:t>
            </a:r>
            <a:r>
              <a:rPr lang="en-US" dirty="0" err="1"/>
              <a:t>cijepanja</a:t>
            </a:r>
            <a:r>
              <a:rPr lang="en-US" dirty="0"/>
              <a:t> </a:t>
            </a:r>
            <a:r>
              <a:rPr lang="en-US" dirty="0" err="1"/>
              <a:t>Asturaca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prodorom</a:t>
            </a:r>
            <a:r>
              <a:rPr lang="en-US" dirty="0"/>
              <a:t> Maura,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križarski</a:t>
            </a:r>
            <a:r>
              <a:rPr lang="en-US" dirty="0"/>
              <a:t> rat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islama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brojnosti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Portugalaca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: </a:t>
            </a:r>
            <a:r>
              <a:rPr lang="en-US" dirty="0" err="1"/>
              <a:t>Brazilci</a:t>
            </a:r>
            <a:r>
              <a:rPr lang="en-US" dirty="0"/>
              <a:t> </a:t>
            </a:r>
            <a:r>
              <a:rPr lang="hr-HR" dirty="0"/>
              <a:t>,</a:t>
            </a:r>
            <a:r>
              <a:rPr lang="en-US" dirty="0"/>
              <a:t> </a:t>
            </a:r>
            <a:r>
              <a:rPr lang="en-US" dirty="0" err="1"/>
              <a:t>Kinezi</a:t>
            </a:r>
            <a:r>
              <a:rPr lang="en-US" dirty="0"/>
              <a:t> </a:t>
            </a:r>
            <a:r>
              <a:rPr lang="hr-HR" dirty="0"/>
              <a:t>,</a:t>
            </a:r>
            <a:r>
              <a:rPr lang="en-US" dirty="0" smtClean="0"/>
              <a:t>; </a:t>
            </a:r>
            <a:r>
              <a:rPr lang="en-US" dirty="0" err="1" smtClean="0"/>
              <a:t>Angolci</a:t>
            </a:r>
            <a:r>
              <a:rPr lang="hr-HR" dirty="0"/>
              <a:t>,</a:t>
            </a:r>
            <a:r>
              <a:rPr lang="en-US" dirty="0" err="1" smtClean="0"/>
              <a:t>Romi</a:t>
            </a:r>
            <a:r>
              <a:rPr lang="hr-HR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Zelenortci</a:t>
            </a:r>
            <a:r>
              <a:rPr lang="hr-HR" dirty="0"/>
              <a:t>,</a:t>
            </a:r>
            <a:r>
              <a:rPr lang="en-US" dirty="0" err="1" smtClean="0"/>
              <a:t>Španjolci</a:t>
            </a:r>
            <a:r>
              <a:rPr lang="hr-HR" dirty="0"/>
              <a:t>,</a:t>
            </a:r>
            <a:r>
              <a:rPr lang="en-US" dirty="0" err="1" smtClean="0"/>
              <a:t>Mozambikanci</a:t>
            </a:r>
            <a:r>
              <a:rPr lang="hr-HR" dirty="0"/>
              <a:t>,</a:t>
            </a:r>
            <a:r>
              <a:rPr lang="en-US" dirty="0" err="1" smtClean="0"/>
              <a:t>Britanci</a:t>
            </a:r>
            <a:r>
              <a:rPr lang="hr-HR" dirty="0"/>
              <a:t>,</a:t>
            </a:r>
            <a:r>
              <a:rPr lang="en-US" dirty="0" err="1" smtClean="0"/>
              <a:t>Arapi</a:t>
            </a:r>
            <a:r>
              <a:rPr lang="hr-HR" dirty="0"/>
              <a:t>,</a:t>
            </a:r>
            <a:r>
              <a:rPr lang="en-US" dirty="0" smtClean="0"/>
              <a:t> </a:t>
            </a:r>
            <a:r>
              <a:rPr lang="en-US" dirty="0" err="1"/>
              <a:t>Asturi</a:t>
            </a:r>
            <a:r>
              <a:rPr lang="en-US" dirty="0"/>
              <a:t> </a:t>
            </a:r>
            <a:r>
              <a:rPr lang="hr-HR" dirty="0"/>
              <a:t>,</a:t>
            </a:r>
            <a:r>
              <a:rPr lang="en-US" dirty="0" err="1" smtClean="0"/>
              <a:t>Francuzi</a:t>
            </a:r>
            <a:r>
              <a:rPr lang="hr-HR" dirty="0"/>
              <a:t>,</a:t>
            </a:r>
            <a:r>
              <a:rPr lang="en-US" dirty="0"/>
              <a:t> </a:t>
            </a:r>
            <a:r>
              <a:rPr lang="en-US" dirty="0" err="1"/>
              <a:t>Talijani</a:t>
            </a:r>
            <a:r>
              <a:rPr lang="en-US" dirty="0"/>
              <a:t> </a:t>
            </a:r>
            <a:r>
              <a:rPr lang="hr-HR" dirty="0"/>
              <a:t>,</a:t>
            </a:r>
            <a:r>
              <a:rPr lang="en-US" dirty="0" err="1" smtClean="0"/>
              <a:t>Angloamerikanci</a:t>
            </a:r>
            <a:r>
              <a:rPr lang="hr-HR" dirty="0"/>
              <a:t>,</a:t>
            </a:r>
            <a:r>
              <a:rPr lang="en-US" dirty="0"/>
              <a:t> </a:t>
            </a:r>
            <a:r>
              <a:rPr lang="en-US" dirty="0" err="1" smtClean="0"/>
              <a:t>Goanci</a:t>
            </a:r>
            <a:r>
              <a:rPr lang="hr-HR" dirty="0" smtClean="0"/>
              <a:t>,D</a:t>
            </a:r>
            <a:r>
              <a:rPr lang="en-US" dirty="0" err="1" smtClean="0"/>
              <a:t>oseljenici</a:t>
            </a:r>
            <a:r>
              <a:rPr lang="en-US" dirty="0" smtClean="0"/>
              <a:t> </a:t>
            </a:r>
            <a:r>
              <a:rPr lang="en-US" dirty="0" err="1"/>
              <a:t>iz</a:t>
            </a:r>
            <a:r>
              <a:rPr lang="en-US" dirty="0"/>
              <a:t> </a:t>
            </a:r>
            <a:r>
              <a:rPr lang="en-US" dirty="0" err="1" smtClean="0"/>
              <a:t>Gvinej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Bisau</a:t>
            </a:r>
            <a:r>
              <a:rPr lang="en-US" dirty="0"/>
              <a:t> </a:t>
            </a:r>
            <a:r>
              <a:rPr lang="hr-HR" dirty="0"/>
              <a:t>,</a:t>
            </a:r>
            <a:r>
              <a:rPr lang="en-US" dirty="0" err="1" smtClean="0"/>
              <a:t>Galjegi</a:t>
            </a:r>
            <a:r>
              <a:rPr lang="hr-HR" dirty="0"/>
              <a:t>,</a:t>
            </a:r>
            <a:r>
              <a:rPr lang="en-US" dirty="0" err="1" smtClean="0"/>
              <a:t>Nijemci</a:t>
            </a:r>
            <a:r>
              <a:rPr lang="hr-HR" dirty="0"/>
              <a:t>,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5654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Kultura-gLAZBA</a:t>
            </a:r>
            <a:endParaRPr lang="en-US" sz="7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Najpoznatija</a:t>
            </a:r>
            <a:r>
              <a:rPr lang="en-US" sz="1800" dirty="0"/>
              <a:t> </a:t>
            </a:r>
            <a:r>
              <a:rPr lang="en-US" sz="1800" dirty="0" err="1"/>
              <a:t>portugalska</a:t>
            </a:r>
            <a:r>
              <a:rPr lang="en-US" sz="1800" dirty="0"/>
              <a:t> </a:t>
            </a:r>
            <a:r>
              <a:rPr lang="en-US" sz="1800" dirty="0" err="1"/>
              <a:t>glazba</a:t>
            </a:r>
            <a:r>
              <a:rPr lang="en-US" sz="1800" dirty="0"/>
              <a:t> je </a:t>
            </a:r>
            <a:r>
              <a:rPr lang="en-US" sz="1800" dirty="0" err="1"/>
              <a:t>fado</a:t>
            </a:r>
            <a:r>
              <a:rPr lang="en-US" sz="1800" dirty="0"/>
              <a:t>, </a:t>
            </a:r>
            <a:r>
              <a:rPr lang="en-US" sz="1800" dirty="0" err="1"/>
              <a:t>vrsta</a:t>
            </a:r>
            <a:r>
              <a:rPr lang="en-US" sz="1800" dirty="0"/>
              <a:t> </a:t>
            </a:r>
            <a:r>
              <a:rPr lang="en-US" sz="1800" dirty="0" err="1"/>
              <a:t>melankolične</a:t>
            </a:r>
            <a:r>
              <a:rPr lang="en-US" sz="1800" dirty="0"/>
              <a:t> </a:t>
            </a:r>
            <a:r>
              <a:rPr lang="en-US" sz="1800" dirty="0" err="1"/>
              <a:t>glazbe</a:t>
            </a:r>
            <a:r>
              <a:rPr lang="en-US" sz="1800" dirty="0"/>
              <a:t>. </a:t>
            </a:r>
            <a:r>
              <a:rPr lang="en-US" sz="1800" dirty="0" err="1"/>
              <a:t>Obično</a:t>
            </a:r>
            <a:r>
              <a:rPr lang="en-US" sz="1800" dirty="0"/>
              <a:t> se </a:t>
            </a:r>
            <a:r>
              <a:rPr lang="en-US" sz="1800" dirty="0" err="1"/>
              <a:t>povezuje</a:t>
            </a:r>
            <a:r>
              <a:rPr lang="en-US" sz="1800" dirty="0"/>
              <a:t> s </a:t>
            </a:r>
            <a:r>
              <a:rPr lang="en-US" sz="1800" dirty="0" err="1"/>
              <a:t>portugalskom</a:t>
            </a:r>
            <a:r>
              <a:rPr lang="en-US" sz="1800" dirty="0"/>
              <a:t> </a:t>
            </a:r>
            <a:r>
              <a:rPr lang="en-US" sz="1800" dirty="0" err="1"/>
              <a:t>gitarom</a:t>
            </a:r>
            <a:r>
              <a:rPr lang="en-US" sz="1800" dirty="0"/>
              <a:t> 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portugalskom</a:t>
            </a:r>
            <a:r>
              <a:rPr lang="en-US" sz="1800" dirty="0"/>
              <a:t> </a:t>
            </a:r>
            <a:r>
              <a:rPr lang="en-US" sz="1800" dirty="0" err="1"/>
              <a:t>riječju</a:t>
            </a:r>
            <a:r>
              <a:rPr lang="en-US" sz="1800" dirty="0"/>
              <a:t> </a:t>
            </a:r>
            <a:r>
              <a:rPr lang="en-US" sz="1800" i="1" dirty="0" err="1" smtClean="0"/>
              <a:t>saudade</a:t>
            </a:r>
            <a:r>
              <a:rPr lang="en-US" sz="1800" dirty="0" smtClean="0"/>
              <a:t>.</a:t>
            </a:r>
            <a:endParaRPr lang="hr-HR" sz="1800" dirty="0" smtClean="0"/>
          </a:p>
          <a:p>
            <a:r>
              <a:rPr lang="en-US" sz="1800" dirty="0" err="1" smtClean="0"/>
              <a:t>Fado</a:t>
            </a:r>
            <a:r>
              <a:rPr lang="en-US" sz="1800" dirty="0" smtClean="0"/>
              <a:t> </a:t>
            </a:r>
            <a:r>
              <a:rPr lang="en-US" sz="1800" dirty="0" err="1"/>
              <a:t>vjerojatno</a:t>
            </a:r>
            <a:r>
              <a:rPr lang="en-US" sz="1800" dirty="0"/>
              <a:t> </a:t>
            </a:r>
            <a:r>
              <a:rPr lang="en-US" sz="1800" dirty="0" err="1"/>
              <a:t>potječe</a:t>
            </a:r>
            <a:r>
              <a:rPr lang="en-US" sz="1800" dirty="0"/>
              <a:t> od </a:t>
            </a:r>
            <a:r>
              <a:rPr lang="en-US" sz="1800" dirty="0" err="1"/>
              <a:t>mješavine</a:t>
            </a:r>
            <a:r>
              <a:rPr lang="en-US" sz="1800" dirty="0"/>
              <a:t> </a:t>
            </a:r>
            <a:r>
              <a:rPr lang="en-US" sz="1800" dirty="0" err="1"/>
              <a:t>ritmova</a:t>
            </a:r>
            <a:r>
              <a:rPr lang="en-US" sz="1800" dirty="0"/>
              <a:t> </a:t>
            </a:r>
            <a:r>
              <a:rPr lang="en-US" sz="1800" dirty="0" err="1"/>
              <a:t>afričkih</a:t>
            </a:r>
            <a:r>
              <a:rPr lang="en-US" sz="1800" dirty="0"/>
              <a:t> </a:t>
            </a:r>
            <a:r>
              <a:rPr lang="en-US" sz="1800" dirty="0" err="1"/>
              <a:t>robova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tradicionalne</a:t>
            </a:r>
            <a:r>
              <a:rPr lang="en-US" sz="1800" dirty="0"/>
              <a:t> </a:t>
            </a:r>
            <a:r>
              <a:rPr lang="en-US" sz="1800" dirty="0" err="1"/>
              <a:t>glazbe</a:t>
            </a:r>
            <a:r>
              <a:rPr lang="en-US" sz="1800" dirty="0"/>
              <a:t> </a:t>
            </a:r>
            <a:r>
              <a:rPr lang="en-US" sz="1800" dirty="0" err="1"/>
              <a:t>portugalskih</a:t>
            </a:r>
            <a:r>
              <a:rPr lang="en-US" sz="1800" dirty="0"/>
              <a:t> </a:t>
            </a:r>
            <a:r>
              <a:rPr lang="en-US" sz="1800" dirty="0" err="1"/>
              <a:t>mornara</a:t>
            </a:r>
            <a:r>
              <a:rPr lang="en-US" sz="1800" dirty="0"/>
              <a:t>, s </a:t>
            </a:r>
            <a:r>
              <a:rPr lang="en-US" sz="1800" dirty="0" err="1"/>
              <a:t>arapskim</a:t>
            </a:r>
            <a:r>
              <a:rPr lang="en-US" sz="1800" dirty="0"/>
              <a:t> </a:t>
            </a:r>
            <a:r>
              <a:rPr lang="en-US" sz="1800" dirty="0" err="1"/>
              <a:t>utjecajem</a:t>
            </a:r>
            <a:r>
              <a:rPr lang="en-US" sz="1800" dirty="0" smtClean="0"/>
              <a:t>.</a:t>
            </a:r>
            <a:endParaRPr lang="hr-HR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/>
              <a:t>Dvije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varijacije</a:t>
            </a:r>
            <a:r>
              <a:rPr lang="en-US" sz="1800" dirty="0"/>
              <a:t> </a:t>
            </a:r>
            <a:r>
              <a:rPr lang="en-US" sz="1800" dirty="0" err="1"/>
              <a:t>fada</a:t>
            </a:r>
            <a:r>
              <a:rPr lang="en-US" sz="1800" dirty="0"/>
              <a:t> - </a:t>
            </a:r>
            <a:r>
              <a:rPr lang="en-US" sz="1800" dirty="0" err="1"/>
              <a:t>fado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Lisabona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Coimbre</a:t>
            </a:r>
            <a:r>
              <a:rPr lang="en-US" sz="1800" dirty="0" smtClean="0"/>
              <a:t>.</a:t>
            </a:r>
            <a:endParaRPr lang="hr-HR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/>
              <a:t>Lisabonski</a:t>
            </a:r>
            <a:r>
              <a:rPr lang="en-US" sz="1800" dirty="0"/>
              <a:t> </a:t>
            </a:r>
            <a:r>
              <a:rPr lang="en-US" sz="1800" dirty="0" err="1"/>
              <a:t>fado</a:t>
            </a:r>
            <a:r>
              <a:rPr lang="en-US" sz="1800" dirty="0"/>
              <a:t> bio je </a:t>
            </a:r>
            <a:r>
              <a:rPr lang="en-US" sz="1800" dirty="0" err="1"/>
              <a:t>prvenstveno</a:t>
            </a:r>
            <a:r>
              <a:rPr lang="en-US" sz="1800" dirty="0"/>
              <a:t> </a:t>
            </a:r>
            <a:r>
              <a:rPr lang="en-US" sz="1800" dirty="0" err="1"/>
              <a:t>popularna</a:t>
            </a:r>
            <a:r>
              <a:rPr lang="en-US" sz="1800" dirty="0"/>
              <a:t> </a:t>
            </a:r>
            <a:r>
              <a:rPr lang="en-US" sz="1800" dirty="0" err="1"/>
              <a:t>glazba</a:t>
            </a:r>
            <a:r>
              <a:rPr lang="en-US" sz="1800" dirty="0"/>
              <a:t>, </a:t>
            </a:r>
            <a:r>
              <a:rPr lang="en-US" sz="1800" dirty="0" err="1"/>
              <a:t>obično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izvodile</a:t>
            </a:r>
            <a:r>
              <a:rPr lang="en-US" sz="1800" dirty="0"/>
              <a:t> </a:t>
            </a:r>
            <a:r>
              <a:rPr lang="en-US" sz="1800" dirty="0" err="1"/>
              <a:t>žene</a:t>
            </a:r>
            <a:r>
              <a:rPr lang="en-US" sz="1800" dirty="0"/>
              <a:t>, </a:t>
            </a:r>
            <a:r>
              <a:rPr lang="en-US" sz="1800" dirty="0" err="1"/>
              <a:t>dok</a:t>
            </a:r>
            <a:r>
              <a:rPr lang="en-US" sz="1800" dirty="0"/>
              <a:t> je </a:t>
            </a:r>
            <a:r>
              <a:rPr lang="en-US" sz="1800" dirty="0" err="1"/>
              <a:t>fado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Coimbre</a:t>
            </a:r>
            <a:r>
              <a:rPr lang="en-US" sz="1800" dirty="0"/>
              <a:t> </a:t>
            </a:r>
            <a:r>
              <a:rPr lang="en-US" sz="1800" dirty="0" err="1"/>
              <a:t>imao</a:t>
            </a:r>
            <a:r>
              <a:rPr lang="en-US" sz="1800" dirty="0"/>
              <a:t>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literarno</a:t>
            </a:r>
            <a:r>
              <a:rPr lang="en-US" sz="1800" dirty="0"/>
              <a:t> </a:t>
            </a:r>
            <a:r>
              <a:rPr lang="en-US" sz="1800" dirty="0" err="1"/>
              <a:t>obilježje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obično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izvodili</a:t>
            </a:r>
            <a:r>
              <a:rPr lang="en-US" sz="1800" dirty="0"/>
              <a:t> </a:t>
            </a:r>
            <a:r>
              <a:rPr lang="en-US" sz="1800" dirty="0" err="1"/>
              <a:t>muškarci</a:t>
            </a:r>
            <a:r>
              <a:rPr lang="en-US" sz="1800" dirty="0" smtClean="0"/>
              <a:t>.</a:t>
            </a:r>
            <a:endParaRPr lang="hr-HR" sz="1800" dirty="0" smtClean="0"/>
          </a:p>
          <a:p>
            <a:r>
              <a:rPr lang="en-US" sz="1800" dirty="0" smtClean="0"/>
              <a:t> </a:t>
            </a:r>
            <a:r>
              <a:rPr lang="en-US" sz="1800" dirty="0"/>
              <a:t>Oba </a:t>
            </a:r>
            <a:r>
              <a:rPr lang="en-US" sz="1800" dirty="0" err="1"/>
              <a:t>pravca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danas</a:t>
            </a:r>
            <a:r>
              <a:rPr lang="en-US" sz="1800" dirty="0"/>
              <a:t> </a:t>
            </a:r>
            <a:r>
              <a:rPr lang="en-US" sz="1800" dirty="0" err="1"/>
              <a:t>prihvaćena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nacionalna</a:t>
            </a:r>
            <a:r>
              <a:rPr lang="en-US" sz="1800" dirty="0"/>
              <a:t> </a:t>
            </a:r>
            <a:r>
              <a:rPr lang="en-US" sz="1800" dirty="0" err="1"/>
              <a:t>glazba</a:t>
            </a:r>
            <a:r>
              <a:rPr lang="en-US" sz="1800" dirty="0"/>
              <a:t> </a:t>
            </a:r>
            <a:r>
              <a:rPr lang="en-US" sz="1800" dirty="0" err="1" smtClean="0"/>
              <a:t>cijenjena</a:t>
            </a:r>
            <a:r>
              <a:rPr lang="hr-HR" sz="1800" dirty="0"/>
              <a:t> </a:t>
            </a:r>
            <a:r>
              <a:rPr lang="hr-HR" sz="1800" dirty="0" smtClean="0"/>
              <a:t>u inozemstvu.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58" y="2050774"/>
            <a:ext cx="6009033" cy="4807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50344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NOGOMET</a:t>
            </a:r>
            <a:endParaRPr lang="en-US" sz="6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Portugalska</a:t>
            </a:r>
            <a:r>
              <a:rPr lang="en-US" b="1" dirty="0"/>
              <a:t> </a:t>
            </a:r>
            <a:r>
              <a:rPr lang="en-US" b="1" dirty="0" err="1"/>
              <a:t>nogometna</a:t>
            </a:r>
            <a:r>
              <a:rPr lang="en-US" b="1" dirty="0"/>
              <a:t> </a:t>
            </a:r>
            <a:r>
              <a:rPr lang="en-US" b="1" dirty="0" err="1"/>
              <a:t>reprezentacija</a:t>
            </a:r>
            <a:r>
              <a:rPr lang="en-US" dirty="0"/>
              <a:t> je </a:t>
            </a:r>
            <a:r>
              <a:rPr lang="en-US" dirty="0" err="1"/>
              <a:t>nacionalna</a:t>
            </a:r>
            <a:r>
              <a:rPr lang="en-US" dirty="0"/>
              <a:t> </a:t>
            </a:r>
            <a:r>
              <a:rPr lang="en-US" dirty="0" err="1"/>
              <a:t>nogometna</a:t>
            </a:r>
            <a:r>
              <a:rPr lang="en-US" dirty="0"/>
              <a:t> </a:t>
            </a:r>
            <a:r>
              <a:rPr lang="en-US" dirty="0" err="1"/>
              <a:t>reprezentacija</a:t>
            </a:r>
            <a:r>
              <a:rPr lang="en-US" dirty="0"/>
              <a:t> </a:t>
            </a:r>
            <a:r>
              <a:rPr lang="en-US" dirty="0" err="1"/>
              <a:t>Portugala</a:t>
            </a:r>
            <a:r>
              <a:rPr lang="en-US" dirty="0"/>
              <a:t>. Pod </a:t>
            </a:r>
            <a:r>
              <a:rPr lang="en-US" dirty="0" err="1"/>
              <a:t>upravom</a:t>
            </a:r>
            <a:r>
              <a:rPr lang="en-US" dirty="0"/>
              <a:t> je </a:t>
            </a:r>
            <a:r>
              <a:rPr lang="en-US" dirty="0" err="1"/>
              <a:t>Federaçãoa</a:t>
            </a:r>
            <a:r>
              <a:rPr lang="en-US" dirty="0"/>
              <a:t> Portuguesa de </a:t>
            </a:r>
            <a:r>
              <a:rPr lang="en-US" dirty="0" err="1"/>
              <a:t>Futebol</a:t>
            </a:r>
            <a:r>
              <a:rPr lang="en-US" dirty="0"/>
              <a:t>.</a:t>
            </a:r>
          </a:p>
          <a:p>
            <a:r>
              <a:rPr lang="en-US" dirty="0" err="1"/>
              <a:t>Portugalska</a:t>
            </a:r>
            <a:r>
              <a:rPr lang="en-US" dirty="0"/>
              <a:t> </a:t>
            </a:r>
            <a:r>
              <a:rPr lang="en-US" dirty="0" err="1"/>
              <a:t>reprezentacija</a:t>
            </a:r>
            <a:r>
              <a:rPr lang="en-US" dirty="0"/>
              <a:t> </a:t>
            </a:r>
            <a:r>
              <a:rPr lang="en-US" dirty="0" err="1"/>
              <a:t>nikad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osvojila</a:t>
            </a:r>
            <a:r>
              <a:rPr lang="en-US" dirty="0"/>
              <a:t> </a:t>
            </a:r>
            <a:r>
              <a:rPr lang="en-US" dirty="0" err="1"/>
              <a:t>nijedno</a:t>
            </a:r>
            <a:r>
              <a:rPr lang="en-US" dirty="0"/>
              <a:t>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natjecanje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seniorskom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atraktivan</a:t>
            </a:r>
            <a:r>
              <a:rPr lang="en-US" dirty="0"/>
              <a:t> </a:t>
            </a:r>
            <a:r>
              <a:rPr lang="en-US" dirty="0" err="1"/>
              <a:t>nogomet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partije</a:t>
            </a:r>
            <a:r>
              <a:rPr lang="en-US" dirty="0"/>
              <a:t> u </a:t>
            </a:r>
            <a:r>
              <a:rPr lang="en-US" dirty="0" err="1"/>
              <a:t>borbi</a:t>
            </a:r>
            <a:r>
              <a:rPr lang="en-US" dirty="0"/>
              <a:t> </a:t>
            </a:r>
            <a:r>
              <a:rPr lang="en-US" dirty="0" err="1"/>
              <a:t>prsa</a:t>
            </a:r>
            <a:r>
              <a:rPr lang="en-US" dirty="0"/>
              <a:t> u </a:t>
            </a:r>
            <a:r>
              <a:rPr lang="en-US" dirty="0" err="1"/>
              <a:t>prsa</a:t>
            </a:r>
            <a:r>
              <a:rPr lang="en-US" dirty="0"/>
              <a:t> s </a:t>
            </a:r>
            <a:r>
              <a:rPr lang="en-US" dirty="0" err="1"/>
              <a:t>najboljim</a:t>
            </a:r>
            <a:r>
              <a:rPr lang="en-US" dirty="0"/>
              <a:t> </a:t>
            </a:r>
            <a:r>
              <a:rPr lang="en-US" dirty="0" err="1"/>
              <a:t>svejtskim</a:t>
            </a:r>
            <a:r>
              <a:rPr lang="en-US" dirty="0"/>
              <a:t> </a:t>
            </a:r>
            <a:r>
              <a:rPr lang="en-US" dirty="0" err="1"/>
              <a:t>momčadima</a:t>
            </a:r>
            <a:r>
              <a:rPr lang="en-US" dirty="0"/>
              <a:t>. </a:t>
            </a:r>
            <a:r>
              <a:rPr lang="en-US" dirty="0" err="1"/>
              <a:t>Prvi</a:t>
            </a:r>
            <a:r>
              <a:rPr lang="en-US" dirty="0"/>
              <a:t> put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Portugalci</a:t>
            </a:r>
            <a:r>
              <a:rPr lang="en-US" dirty="0"/>
              <a:t> </a:t>
            </a:r>
            <a:r>
              <a:rPr lang="en-US" dirty="0" err="1"/>
              <a:t>došli</a:t>
            </a:r>
            <a:r>
              <a:rPr lang="en-US" dirty="0"/>
              <a:t> do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finala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Europskom</a:t>
            </a:r>
            <a:r>
              <a:rPr lang="en-US" dirty="0"/>
              <a:t> </a:t>
            </a:r>
            <a:r>
              <a:rPr lang="en-US" dirty="0" err="1"/>
              <a:t>prvenstvu</a:t>
            </a:r>
            <a:r>
              <a:rPr lang="en-US" dirty="0"/>
              <a:t> 2004. (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domaćini</a:t>
            </a:r>
            <a:r>
              <a:rPr lang="en-US" dirty="0"/>
              <a:t>),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izgubili</a:t>
            </a:r>
            <a:r>
              <a:rPr lang="en-US" dirty="0"/>
              <a:t> od </a:t>
            </a:r>
            <a:r>
              <a:rPr lang="en-US" dirty="0" err="1"/>
              <a:t>Grčke</a:t>
            </a:r>
            <a:r>
              <a:rPr lang="en-US" dirty="0"/>
              <a:t>.</a:t>
            </a:r>
          </a:p>
          <a:p>
            <a:r>
              <a:rPr lang="hr-HR" dirty="0" smtClean="0"/>
              <a:t>NAJBOLJI igrač iz </a:t>
            </a:r>
            <a:r>
              <a:rPr lang="hr-HR" dirty="0" err="1" smtClean="0"/>
              <a:t>ortugala</a:t>
            </a:r>
            <a:r>
              <a:rPr lang="hr-HR" dirty="0" smtClean="0"/>
              <a:t> je CRISTIANO RONALDO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1438471"/>
            <a:ext cx="7050157" cy="5260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2649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45"/>
            <a:ext cx="12192000" cy="7689662"/>
          </a:xfrm>
        </p:spPr>
      </p:pic>
    </p:spTree>
    <p:extLst>
      <p:ext uri="{BB962C8B-B14F-4D97-AF65-F5344CB8AC3E}">
        <p14:creationId xmlns="" xmlns:p14="http://schemas.microsoft.com/office/powerpoint/2010/main" val="13764322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Prezentaciju izradio Ivan </a:t>
            </a:r>
            <a:r>
              <a:rPr lang="hr-HR" sz="2800" dirty="0" err="1" smtClean="0"/>
              <a:t>Baljkas</a:t>
            </a:r>
            <a:endParaRPr lang="hr-H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58" y="284636"/>
            <a:ext cx="8863884" cy="22525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3" y="188574"/>
            <a:ext cx="4275862" cy="6570577"/>
          </a:xfrm>
        </p:spPr>
      </p:pic>
      <p:sp>
        <p:nvSpPr>
          <p:cNvPr id="5" name="Right Arrow 4"/>
          <p:cNvSpPr/>
          <p:nvPr/>
        </p:nvSpPr>
        <p:spPr>
          <a:xfrm>
            <a:off x="3915177" y="2633200"/>
            <a:ext cx="1764406" cy="1133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88841" y="2073619"/>
            <a:ext cx="8863884" cy="225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smtClean="0"/>
              <a:t>zemljovid</a:t>
            </a:r>
          </a:p>
          <a:p>
            <a:pPr algn="ctr"/>
            <a:r>
              <a:rPr lang="hr-HR" dirty="0" smtClean="0"/>
              <a:t> partugala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43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Značenje imena države Portugal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33875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 err="1"/>
              <a:t>Ime</a:t>
            </a:r>
            <a:r>
              <a:rPr lang="en-US" sz="2800" dirty="0"/>
              <a:t> Portugal,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sebi</a:t>
            </a:r>
            <a:r>
              <a:rPr lang="en-US" sz="2800" dirty="0"/>
              <a:t> </a:t>
            </a:r>
            <a:r>
              <a:rPr lang="en-US" sz="2800" dirty="0" err="1"/>
              <a:t>otkriva</a:t>
            </a:r>
            <a:r>
              <a:rPr lang="en-US" sz="2800" dirty="0"/>
              <a:t> </a:t>
            </a:r>
            <a:r>
              <a:rPr lang="en-US" sz="2800" dirty="0" err="1"/>
              <a:t>dijelove</a:t>
            </a:r>
            <a:r>
              <a:rPr lang="en-US" sz="2800" dirty="0"/>
              <a:t> </a:t>
            </a:r>
            <a:r>
              <a:rPr lang="en-US" sz="2800" dirty="0" err="1"/>
              <a:t>rane</a:t>
            </a:r>
            <a:r>
              <a:rPr lang="en-US" sz="2800" dirty="0"/>
              <a:t> </a:t>
            </a:r>
            <a:r>
              <a:rPr lang="en-US" sz="2800" dirty="0" err="1"/>
              <a:t>povijesti</a:t>
            </a:r>
            <a:r>
              <a:rPr lang="en-US" sz="2800" dirty="0"/>
              <a:t> </a:t>
            </a:r>
            <a:r>
              <a:rPr lang="en-US" sz="2800" dirty="0" err="1"/>
              <a:t>ove</a:t>
            </a:r>
            <a:r>
              <a:rPr lang="en-US" sz="2800" dirty="0"/>
              <a:t> </a:t>
            </a:r>
            <a:r>
              <a:rPr lang="en-US" sz="2800" dirty="0" err="1"/>
              <a:t>zemlje</a:t>
            </a:r>
            <a:r>
              <a:rPr lang="en-US" sz="2800" dirty="0"/>
              <a:t> - </a:t>
            </a:r>
            <a:r>
              <a:rPr lang="en-US" sz="2800" dirty="0" err="1"/>
              <a:t>ono</a:t>
            </a:r>
            <a:r>
              <a:rPr lang="en-US" sz="2800" dirty="0"/>
              <a:t> </a:t>
            </a:r>
            <a:r>
              <a:rPr lang="en-US" sz="2800" dirty="0" err="1"/>
              <a:t>potiče</a:t>
            </a:r>
            <a:r>
              <a:rPr lang="en-US" sz="2800" dirty="0"/>
              <a:t> od </a:t>
            </a:r>
            <a:r>
              <a:rPr lang="en-US" sz="2800" dirty="0" err="1"/>
              <a:t>rimskog</a:t>
            </a:r>
            <a:r>
              <a:rPr lang="en-US" sz="2800" dirty="0"/>
              <a:t> </a:t>
            </a:r>
            <a:r>
              <a:rPr lang="en-US" sz="2800" dirty="0" err="1"/>
              <a:t>imena</a:t>
            </a:r>
            <a:r>
              <a:rPr lang="en-US" sz="2800" dirty="0"/>
              <a:t> </a:t>
            </a:r>
            <a:r>
              <a:rPr lang="en-US" sz="2800" dirty="0" err="1"/>
              <a:t>Portus</a:t>
            </a:r>
            <a:r>
              <a:rPr lang="en-US" sz="2800" dirty="0"/>
              <a:t> </a:t>
            </a:r>
            <a:r>
              <a:rPr lang="en-US" sz="2800" dirty="0" err="1"/>
              <a:t>Cale</a:t>
            </a:r>
            <a:r>
              <a:rPr lang="en-US" sz="2800" dirty="0"/>
              <a:t>,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/>
              <a:t>mješavine</a:t>
            </a:r>
            <a:r>
              <a:rPr lang="en-US" sz="2800" dirty="0"/>
              <a:t> </a:t>
            </a:r>
            <a:r>
              <a:rPr lang="en-US" sz="2800" dirty="0" err="1" smtClean="0"/>
              <a:t>grčkog</a:t>
            </a:r>
            <a:r>
              <a:rPr lang="hr-HR" sz="2800" dirty="0"/>
              <a:t> </a:t>
            </a:r>
            <a:r>
              <a:rPr lang="en-US" sz="2800" dirty="0" err="1" smtClean="0"/>
              <a:t>i</a:t>
            </a:r>
            <a:r>
              <a:rPr lang="hr-HR" sz="2800" dirty="0" smtClean="0"/>
              <a:t> </a:t>
            </a:r>
            <a:r>
              <a:rPr lang="en-US" sz="2800" dirty="0" err="1" smtClean="0"/>
              <a:t>latinskog</a:t>
            </a:r>
            <a:r>
              <a:rPr lang="en-US" sz="2800" dirty="0"/>
              <a:t> </a:t>
            </a:r>
            <a:r>
              <a:rPr lang="en-US" sz="2800" dirty="0" err="1"/>
              <a:t>imena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znači</a:t>
            </a:r>
            <a:r>
              <a:rPr lang="en-US" sz="2800" dirty="0"/>
              <a:t> </a:t>
            </a:r>
            <a:r>
              <a:rPr lang="hr-HR" sz="2800" dirty="0" smtClean="0"/>
              <a:t>„ lijepa </a:t>
            </a:r>
            <a:r>
              <a:rPr lang="en-US" sz="2800" dirty="0" err="1" smtClean="0"/>
              <a:t>luka</a:t>
            </a:r>
            <a:r>
              <a:rPr lang="en-US" sz="2800" dirty="0"/>
              <a:t>"</a:t>
            </a:r>
          </a:p>
        </p:txBody>
      </p:sp>
    </p:spTree>
    <p:extLst>
      <p:ext uri="{BB962C8B-B14F-4D97-AF65-F5344CB8AC3E}">
        <p14:creationId xmlns="" xmlns:p14="http://schemas.microsoft.com/office/powerpoint/2010/main" val="403378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 Portugal je </a:t>
            </a:r>
            <a:r>
              <a:rPr lang="en-US" sz="4000" dirty="0" err="1"/>
              <a:t>jedan</a:t>
            </a:r>
            <a:r>
              <a:rPr lang="en-US" sz="4000" dirty="0"/>
              <a:t> od </a:t>
            </a:r>
            <a:r>
              <a:rPr lang="en-US" sz="4000" dirty="0" err="1"/>
              <a:t>osnivača</a:t>
            </a:r>
            <a:r>
              <a:rPr lang="en-US" sz="4000" dirty="0"/>
              <a:t> NATO </a:t>
            </a:r>
            <a:r>
              <a:rPr lang="en-US" sz="4000" dirty="0" err="1" smtClean="0"/>
              <a:t>saveza</a:t>
            </a:r>
            <a:r>
              <a:rPr lang="en-US" sz="4000" dirty="0" smtClean="0"/>
              <a:t>, </a:t>
            </a:r>
            <a:r>
              <a:rPr lang="en-US" sz="4000" dirty="0"/>
              <a:t>a od 1986. </a:t>
            </a:r>
            <a:r>
              <a:rPr lang="en-US" sz="4000" dirty="0" err="1"/>
              <a:t>godine</a:t>
            </a:r>
            <a:r>
              <a:rPr lang="en-US" sz="4000" dirty="0"/>
              <a:t> je </a:t>
            </a:r>
            <a:r>
              <a:rPr lang="en-US" sz="4000" dirty="0" err="1"/>
              <a:t>član</a:t>
            </a:r>
            <a:r>
              <a:rPr lang="en-US" sz="4000" dirty="0"/>
              <a:t> </a:t>
            </a:r>
            <a:r>
              <a:rPr lang="en-US" sz="4000" dirty="0" err="1"/>
              <a:t>Europske</a:t>
            </a:r>
            <a:r>
              <a:rPr lang="en-US" sz="4000" dirty="0"/>
              <a:t> </a:t>
            </a:r>
            <a:r>
              <a:rPr lang="en-US" sz="4000" dirty="0" err="1"/>
              <a:t>unije</a:t>
            </a:r>
            <a:r>
              <a:rPr lang="en-US" sz="4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1" y="4048530"/>
            <a:ext cx="3037837" cy="2170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64" y="4155300"/>
            <a:ext cx="2940267" cy="1956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965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KLIMA</a:t>
            </a:r>
            <a:endParaRPr lang="en-US" sz="7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 </a:t>
            </a:r>
            <a:r>
              <a:rPr lang="en-US" sz="2400" dirty="0" err="1"/>
              <a:t>Portugalu</a:t>
            </a:r>
            <a:r>
              <a:rPr lang="en-US" sz="2400" dirty="0"/>
              <a:t> </a:t>
            </a:r>
            <a:r>
              <a:rPr lang="en-US" sz="2400" dirty="0" err="1"/>
              <a:t>razlikujemo</a:t>
            </a:r>
            <a:r>
              <a:rPr lang="en-US" sz="2400" dirty="0"/>
              <a:t> </a:t>
            </a:r>
            <a:r>
              <a:rPr lang="en-US" sz="2400" dirty="0" err="1"/>
              <a:t>dvije</a:t>
            </a:r>
            <a:r>
              <a:rPr lang="en-US" sz="2400" dirty="0"/>
              <a:t> </a:t>
            </a:r>
            <a:r>
              <a:rPr lang="en-US" sz="2400" dirty="0" err="1"/>
              <a:t>klime</a:t>
            </a:r>
            <a:r>
              <a:rPr lang="en-US" sz="2400" dirty="0"/>
              <a:t>: </a:t>
            </a:r>
            <a:r>
              <a:rPr lang="en-US" sz="2400" dirty="0" err="1"/>
              <a:t>oceansku</a:t>
            </a:r>
            <a:r>
              <a:rPr lang="en-US" sz="2400" dirty="0"/>
              <a:t> 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 smtClean="0"/>
              <a:t>sredozemnu</a:t>
            </a:r>
            <a:endParaRPr lang="hr-HR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Na </a:t>
            </a:r>
            <a:r>
              <a:rPr lang="en-US" sz="2400" dirty="0" err="1"/>
              <a:t>sjeveru</a:t>
            </a:r>
            <a:r>
              <a:rPr lang="en-US" sz="2400" dirty="0"/>
              <a:t> </a:t>
            </a:r>
            <a:r>
              <a:rPr lang="en-US" sz="2400" dirty="0" err="1"/>
              <a:t>Portugala</a:t>
            </a:r>
            <a:r>
              <a:rPr lang="en-US" sz="2400" dirty="0"/>
              <a:t>, pod </a:t>
            </a:r>
            <a:r>
              <a:rPr lang="en-US" sz="2400" dirty="0" err="1"/>
              <a:t>utjecajem</a:t>
            </a:r>
            <a:r>
              <a:rPr lang="en-US" sz="2400" dirty="0"/>
              <a:t> </a:t>
            </a:r>
            <a:r>
              <a:rPr lang="en-US" sz="2400" dirty="0" err="1"/>
              <a:t>Atlantskog</a:t>
            </a:r>
            <a:r>
              <a:rPr lang="en-US" sz="2400" dirty="0"/>
              <a:t> </a:t>
            </a:r>
            <a:r>
              <a:rPr lang="en-US" sz="2400" dirty="0" err="1"/>
              <a:t>oceana</a:t>
            </a:r>
            <a:r>
              <a:rPr lang="en-US" sz="2400" dirty="0"/>
              <a:t>, </a:t>
            </a:r>
            <a:r>
              <a:rPr lang="en-US" sz="2400" dirty="0" err="1"/>
              <a:t>prevladava</a:t>
            </a:r>
            <a:r>
              <a:rPr lang="en-US" sz="2400" dirty="0"/>
              <a:t> </a:t>
            </a:r>
            <a:r>
              <a:rPr lang="en-US" sz="2400" dirty="0" err="1"/>
              <a:t>oceanska</a:t>
            </a:r>
            <a:r>
              <a:rPr lang="en-US" sz="2400" dirty="0"/>
              <a:t> </a:t>
            </a:r>
            <a:r>
              <a:rPr lang="en-US" sz="2400" dirty="0" err="1"/>
              <a:t>klima</a:t>
            </a:r>
            <a:r>
              <a:rPr lang="en-US" sz="2400" dirty="0"/>
              <a:t>. </a:t>
            </a:r>
            <a:r>
              <a:rPr lang="en-US" sz="2400" dirty="0" err="1"/>
              <a:t>Obilježavaju</a:t>
            </a:r>
            <a:r>
              <a:rPr lang="en-US" sz="2400" dirty="0"/>
              <a:t> je </a:t>
            </a:r>
            <a:r>
              <a:rPr lang="en-US" sz="2400" dirty="0" err="1"/>
              <a:t>svježa</a:t>
            </a:r>
            <a:r>
              <a:rPr lang="en-US" sz="2400" dirty="0"/>
              <a:t> </a:t>
            </a:r>
            <a:r>
              <a:rPr lang="en-US" sz="2400" dirty="0" err="1"/>
              <a:t>ljeta</a:t>
            </a:r>
            <a:r>
              <a:rPr lang="en-US" sz="2400" dirty="0"/>
              <a:t>, </a:t>
            </a:r>
            <a:r>
              <a:rPr lang="en-US" sz="2400" dirty="0" err="1"/>
              <a:t>blage</a:t>
            </a:r>
            <a:r>
              <a:rPr lang="en-US" sz="2400" dirty="0"/>
              <a:t> </a:t>
            </a:r>
            <a:r>
              <a:rPr lang="en-US" sz="2400" dirty="0" err="1"/>
              <a:t>zime</a:t>
            </a:r>
            <a:r>
              <a:rPr lang="en-US" sz="2400" dirty="0"/>
              <a:t> 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dosta</a:t>
            </a:r>
            <a:r>
              <a:rPr lang="en-US" sz="2400" dirty="0"/>
              <a:t> </a:t>
            </a:r>
            <a:r>
              <a:rPr lang="en-US" sz="2400" dirty="0" err="1"/>
              <a:t>padalina</a:t>
            </a:r>
            <a:r>
              <a:rPr lang="en-US" sz="2400" dirty="0"/>
              <a:t> </a:t>
            </a:r>
            <a:r>
              <a:rPr lang="en-US" sz="2400" dirty="0" err="1" smtClean="0"/>
              <a:t>tijekom</a:t>
            </a:r>
            <a:r>
              <a:rPr lang="en-US" sz="2400" dirty="0" smtClean="0"/>
              <a:t> </a:t>
            </a:r>
            <a:r>
              <a:rPr lang="en-US" sz="2400" dirty="0" err="1" smtClean="0"/>
              <a:t>čitave</a:t>
            </a:r>
            <a:r>
              <a:rPr lang="en-US" sz="2400" dirty="0" smtClean="0"/>
              <a:t> </a:t>
            </a:r>
            <a:r>
              <a:rPr lang="en-US" sz="2400" dirty="0" err="1" smtClean="0"/>
              <a:t>godine</a:t>
            </a:r>
            <a:endParaRPr lang="hr-HR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9" y="2594818"/>
            <a:ext cx="5016138" cy="3322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637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 </a:t>
            </a:r>
            <a:r>
              <a:rPr lang="en-US" sz="3200" dirty="0" err="1"/>
              <a:t>jugu</a:t>
            </a:r>
            <a:r>
              <a:rPr lang="en-US" sz="3200" dirty="0"/>
              <a:t> </a:t>
            </a:r>
            <a:r>
              <a:rPr lang="en-US" sz="3200" dirty="0" err="1"/>
              <a:t>države</a:t>
            </a:r>
            <a:r>
              <a:rPr lang="en-US" sz="3200" dirty="0"/>
              <a:t> </a:t>
            </a:r>
            <a:r>
              <a:rPr lang="en-US" sz="3200" dirty="0" err="1"/>
              <a:t>prevladava</a:t>
            </a:r>
            <a:r>
              <a:rPr lang="en-US" sz="3200" dirty="0"/>
              <a:t> </a:t>
            </a:r>
            <a:r>
              <a:rPr lang="en-US" sz="3200" dirty="0" err="1"/>
              <a:t>sredozemna</a:t>
            </a:r>
            <a:r>
              <a:rPr lang="en-US" sz="3200" dirty="0"/>
              <a:t> </a:t>
            </a:r>
            <a:r>
              <a:rPr lang="en-US" sz="3200" dirty="0" err="1"/>
              <a:t>klima</a:t>
            </a:r>
            <a:r>
              <a:rPr lang="en-US" sz="3200" dirty="0"/>
              <a:t> </a:t>
            </a:r>
            <a:r>
              <a:rPr lang="en-US" sz="3200" dirty="0" err="1"/>
              <a:t>zbog</a:t>
            </a:r>
            <a:r>
              <a:rPr lang="en-US" sz="3200" dirty="0"/>
              <a:t> </a:t>
            </a:r>
            <a:r>
              <a:rPr lang="en-US" sz="3200" dirty="0" err="1" smtClean="0"/>
              <a:t>utjecaja</a:t>
            </a:r>
            <a:r>
              <a:rPr lang="hr-HR" sz="3200" dirty="0" smtClean="0"/>
              <a:t> </a:t>
            </a:r>
            <a:r>
              <a:rPr lang="en-US" sz="3200" dirty="0" err="1" smtClean="0"/>
              <a:t>Mediterana</a:t>
            </a:r>
            <a:r>
              <a:rPr lang="en-US" sz="3200" dirty="0"/>
              <a:t>. </a:t>
            </a:r>
            <a:r>
              <a:rPr lang="en-US" sz="3200" dirty="0" err="1"/>
              <a:t>Nju</a:t>
            </a:r>
            <a:r>
              <a:rPr lang="en-US" sz="3200" dirty="0"/>
              <a:t> </a:t>
            </a:r>
            <a:r>
              <a:rPr lang="en-US" sz="3200" dirty="0" err="1"/>
              <a:t>pak</a:t>
            </a:r>
            <a:r>
              <a:rPr lang="en-US" sz="3200" dirty="0"/>
              <a:t> </a:t>
            </a:r>
            <a:r>
              <a:rPr lang="en-US" sz="3200" dirty="0" err="1"/>
              <a:t>obilježavaju</a:t>
            </a:r>
            <a:r>
              <a:rPr lang="en-US" sz="3200" dirty="0"/>
              <a:t> </a:t>
            </a:r>
            <a:r>
              <a:rPr lang="en-US" sz="3200" dirty="0" err="1"/>
              <a:t>vruća</a:t>
            </a:r>
            <a:r>
              <a:rPr lang="en-US" sz="3200" dirty="0"/>
              <a:t> </a:t>
            </a:r>
            <a:r>
              <a:rPr lang="en-US" sz="3200" dirty="0" err="1"/>
              <a:t>ljeta</a:t>
            </a:r>
            <a:r>
              <a:rPr lang="en-US" sz="3200" dirty="0"/>
              <a:t>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blage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vlažne</a:t>
            </a:r>
            <a:r>
              <a:rPr lang="en-US" sz="3200" dirty="0"/>
              <a:t> </a:t>
            </a:r>
            <a:r>
              <a:rPr lang="en-US" sz="3200" dirty="0" err="1"/>
              <a:t>zime</a:t>
            </a:r>
            <a:r>
              <a:rPr lang="en-US" sz="3200" dirty="0"/>
              <a:t>. </a:t>
            </a:r>
            <a:r>
              <a:rPr lang="en-US" sz="3200" dirty="0" err="1"/>
              <a:t>Utjecaj</a:t>
            </a:r>
            <a:r>
              <a:rPr lang="en-US" sz="3200" dirty="0"/>
              <a:t> </a:t>
            </a:r>
            <a:r>
              <a:rPr lang="en-US" sz="3200" dirty="0" err="1"/>
              <a:t>sredozemne</a:t>
            </a:r>
            <a:r>
              <a:rPr lang="en-US" sz="3200" dirty="0"/>
              <a:t> </a:t>
            </a:r>
            <a:r>
              <a:rPr lang="en-US" sz="3200" dirty="0" err="1"/>
              <a:t>klime</a:t>
            </a:r>
            <a:r>
              <a:rPr lang="en-US" sz="3200" dirty="0"/>
              <a:t> </a:t>
            </a:r>
            <a:r>
              <a:rPr lang="en-US" sz="3200" dirty="0" err="1"/>
              <a:t>ograničen</a:t>
            </a:r>
            <a:r>
              <a:rPr lang="en-US" sz="3200" dirty="0"/>
              <a:t> je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uske</a:t>
            </a:r>
            <a:r>
              <a:rPr lang="en-US" sz="3200" dirty="0"/>
              <a:t> </a:t>
            </a:r>
            <a:r>
              <a:rPr lang="en-US" sz="3200" dirty="0" err="1"/>
              <a:t>priobalne</a:t>
            </a:r>
            <a:r>
              <a:rPr lang="en-US" sz="3200" dirty="0"/>
              <a:t> </a:t>
            </a:r>
            <a:r>
              <a:rPr lang="en-US" sz="3200" dirty="0" err="1"/>
              <a:t>prostore</a:t>
            </a:r>
            <a:r>
              <a:rPr lang="en-US" sz="3200" dirty="0"/>
              <a:t>,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razliku</a:t>
            </a:r>
            <a:r>
              <a:rPr lang="en-US" sz="3200" dirty="0"/>
              <a:t> od </a:t>
            </a:r>
            <a:r>
              <a:rPr lang="en-US" sz="3200" dirty="0" err="1"/>
              <a:t>oceanske</a:t>
            </a:r>
            <a:r>
              <a:rPr lang="en-US" sz="3200" dirty="0"/>
              <a:t> </a:t>
            </a:r>
            <a:r>
              <a:rPr lang="en-US" sz="3200" dirty="0" err="1"/>
              <a:t>klime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02379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GOSPODARSTVO</a:t>
            </a:r>
            <a:endParaRPr lang="en-US" sz="6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Zadnjih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u </a:t>
            </a:r>
            <a:r>
              <a:rPr lang="en-US" dirty="0" err="1"/>
              <a:t>Portugalu</a:t>
            </a:r>
            <a:r>
              <a:rPr lang="en-US" dirty="0"/>
              <a:t> </a:t>
            </a:r>
            <a:r>
              <a:rPr lang="en-US" dirty="0" err="1"/>
              <a:t>snažno</a:t>
            </a:r>
            <a:r>
              <a:rPr lang="en-US" dirty="0"/>
              <a:t> se </a:t>
            </a:r>
            <a:r>
              <a:rPr lang="en-US" dirty="0" err="1"/>
              <a:t>razvila</a:t>
            </a:r>
            <a:r>
              <a:rPr lang="en-US" dirty="0"/>
              <a:t> </a:t>
            </a:r>
            <a:r>
              <a:rPr lang="en-US" dirty="0" err="1"/>
              <a:t>raznolika</a:t>
            </a:r>
            <a:r>
              <a:rPr lang="en-US" dirty="0"/>
              <a:t> </a:t>
            </a:r>
            <a:r>
              <a:rPr lang="en-US" dirty="0" err="1"/>
              <a:t>industrija</a:t>
            </a:r>
            <a:r>
              <a:rPr lang="en-US" dirty="0"/>
              <a:t>. </a:t>
            </a:r>
            <a:r>
              <a:rPr lang="en-US" dirty="0" err="1"/>
              <a:t>Najviše</a:t>
            </a:r>
            <a:r>
              <a:rPr lang="en-US" dirty="0"/>
              <a:t> </a:t>
            </a:r>
            <a:r>
              <a:rPr lang="en-US" dirty="0" err="1"/>
              <a:t>naftna</a:t>
            </a:r>
            <a:r>
              <a:rPr lang="en-US" dirty="0"/>
              <a:t> </a:t>
            </a:r>
            <a:r>
              <a:rPr lang="en-US" dirty="0" err="1"/>
              <a:t>rafinerija</a:t>
            </a:r>
            <a:r>
              <a:rPr lang="en-US" dirty="0"/>
              <a:t>, </a:t>
            </a:r>
            <a:r>
              <a:rPr lang="en-US" dirty="0" err="1"/>
              <a:t>metalurgija</a:t>
            </a:r>
            <a:r>
              <a:rPr lang="en-US" dirty="0"/>
              <a:t>, </a:t>
            </a:r>
            <a:r>
              <a:rPr lang="en-US" dirty="0" err="1"/>
              <a:t>prehrambena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, </a:t>
            </a:r>
            <a:r>
              <a:rPr lang="en-US" dirty="0" err="1"/>
              <a:t>automobilska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 (</a:t>
            </a:r>
            <a:r>
              <a:rPr lang="en-US" dirty="0" err="1"/>
              <a:t>sklapanje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), </a:t>
            </a:r>
            <a:r>
              <a:rPr lang="en-US" dirty="0" err="1"/>
              <a:t>proizvodnja</a:t>
            </a:r>
            <a:r>
              <a:rPr lang="en-US" dirty="0"/>
              <a:t> </a:t>
            </a:r>
            <a:r>
              <a:rPr lang="en-US" dirty="0" err="1"/>
              <a:t>cementa</a:t>
            </a:r>
            <a:r>
              <a:rPr lang="en-US" dirty="0"/>
              <a:t>, </a:t>
            </a:r>
            <a:r>
              <a:rPr lang="en-US" dirty="0" err="1"/>
              <a:t>papira</a:t>
            </a:r>
            <a:r>
              <a:rPr lang="en-US" dirty="0"/>
              <a:t>, </a:t>
            </a:r>
            <a:r>
              <a:rPr lang="en-US" dirty="0" err="1"/>
              <a:t>tekstila</a:t>
            </a:r>
            <a:r>
              <a:rPr lang="en-US" dirty="0"/>
              <a:t>, </a:t>
            </a:r>
            <a:r>
              <a:rPr lang="en-US" dirty="0" err="1"/>
              <a:t>obuće</a:t>
            </a:r>
            <a:r>
              <a:rPr lang="en-US" dirty="0"/>
              <a:t>, </a:t>
            </a:r>
            <a:r>
              <a:rPr lang="en-US" dirty="0" err="1"/>
              <a:t>namještaja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pluta</a:t>
            </a:r>
            <a:r>
              <a:rPr lang="en-US" dirty="0"/>
              <a:t>. </a:t>
            </a:r>
            <a:r>
              <a:rPr lang="en-US" dirty="0" err="1"/>
              <a:t>Popularna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portugalska</a:t>
            </a:r>
            <a:r>
              <a:rPr lang="en-US" dirty="0"/>
              <a:t> </a:t>
            </a:r>
            <a:r>
              <a:rPr lang="en-US" dirty="0" err="1"/>
              <a:t>vina</a:t>
            </a:r>
            <a:r>
              <a:rPr lang="en-US" dirty="0"/>
              <a:t>. </a:t>
            </a:r>
            <a:r>
              <a:rPr lang="en-US" dirty="0" err="1"/>
              <a:t>Turizam</a:t>
            </a:r>
            <a:r>
              <a:rPr lang="en-US" dirty="0"/>
              <a:t> je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razvijen</a:t>
            </a:r>
            <a:r>
              <a:rPr lang="en-US" dirty="0"/>
              <a:t>, </a:t>
            </a:r>
            <a:r>
              <a:rPr lang="en-US" dirty="0" err="1"/>
              <a:t>pogotovo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otočju</a:t>
            </a:r>
            <a:r>
              <a:rPr lang="en-US" dirty="0"/>
              <a:t> </a:t>
            </a:r>
            <a:r>
              <a:rPr lang="en-US" dirty="0" err="1"/>
              <a:t>Azori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Madeira.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5" y="2183296"/>
            <a:ext cx="5333231" cy="3536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21" y="2593537"/>
            <a:ext cx="4454815" cy="3336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32410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Poljoprivreda</a:t>
            </a:r>
            <a:r>
              <a:rPr lang="en-US" dirty="0"/>
              <a:t>, </a:t>
            </a:r>
            <a:r>
              <a:rPr lang="en-US" dirty="0" err="1"/>
              <a:t>čija</a:t>
            </a:r>
            <a:r>
              <a:rPr lang="en-US" dirty="0"/>
              <a:t> je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slaba</a:t>
            </a:r>
            <a:r>
              <a:rPr lang="en-US" dirty="0"/>
              <a:t>, </a:t>
            </a:r>
            <a:r>
              <a:rPr lang="en-US" dirty="0" err="1"/>
              <a:t>zapošljava</a:t>
            </a:r>
            <a:r>
              <a:rPr lang="en-US" dirty="0"/>
              <a:t> ¼ </a:t>
            </a:r>
            <a:r>
              <a:rPr lang="en-US" dirty="0" err="1"/>
              <a:t>aktivnog</a:t>
            </a:r>
            <a:r>
              <a:rPr lang="en-US" dirty="0"/>
              <a:t> </a:t>
            </a:r>
            <a:r>
              <a:rPr lang="en-US" dirty="0" err="1"/>
              <a:t>stanovništva</a:t>
            </a:r>
            <a:r>
              <a:rPr lang="en-US" dirty="0"/>
              <a:t>.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 </a:t>
            </a:r>
            <a:r>
              <a:rPr lang="en-US" dirty="0" err="1"/>
              <a:t>pšenica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kukuruz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svejedno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uvoziti</a:t>
            </a:r>
            <a:r>
              <a:rPr lang="en-US" dirty="0"/>
              <a:t>. </a:t>
            </a:r>
            <a:r>
              <a:rPr lang="en-US" dirty="0" err="1"/>
              <a:t>Ističe</a:t>
            </a:r>
            <a:r>
              <a:rPr lang="en-US" dirty="0"/>
              <a:t> se </a:t>
            </a:r>
            <a:r>
              <a:rPr lang="en-US" dirty="0" err="1"/>
              <a:t>urod</a:t>
            </a:r>
            <a:r>
              <a:rPr lang="en-US" dirty="0"/>
              <a:t> </a:t>
            </a:r>
            <a:r>
              <a:rPr lang="en-US" dirty="0" err="1"/>
              <a:t>masline</a:t>
            </a:r>
            <a:r>
              <a:rPr lang="en-US" dirty="0"/>
              <a:t>, </a:t>
            </a:r>
            <a:r>
              <a:rPr lang="en-US" dirty="0" err="1"/>
              <a:t>rajčice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smokve</a:t>
            </a:r>
            <a:r>
              <a:rPr lang="en-US" dirty="0"/>
              <a:t>. </a:t>
            </a:r>
            <a:r>
              <a:rPr lang="en-US" dirty="0" err="1"/>
              <a:t>Zemlja</a:t>
            </a:r>
            <a:r>
              <a:rPr lang="en-US" dirty="0"/>
              <a:t> </a:t>
            </a:r>
            <a:r>
              <a:rPr lang="en-US" dirty="0" err="1"/>
              <a:t>izvozi</a:t>
            </a:r>
            <a:r>
              <a:rPr lang="en-US" dirty="0"/>
              <a:t> </a:t>
            </a:r>
            <a:r>
              <a:rPr lang="en-US" dirty="0" err="1"/>
              <a:t>povrće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voće</a:t>
            </a:r>
            <a:r>
              <a:rPr lang="en-US" dirty="0"/>
              <a:t>, </a:t>
            </a:r>
            <a:r>
              <a:rPr lang="en-US" dirty="0" err="1"/>
              <a:t>drvo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pluto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uvozi</a:t>
            </a:r>
            <a:r>
              <a:rPr lang="en-US" dirty="0"/>
              <a:t> </a:t>
            </a:r>
            <a:r>
              <a:rPr lang="en-US" dirty="0" err="1"/>
              <a:t>žitarice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ribu</a:t>
            </a:r>
            <a:r>
              <a:rPr lang="en-US" dirty="0"/>
              <a:t>.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nezaposlenosti</a:t>
            </a:r>
            <a:r>
              <a:rPr lang="en-US" dirty="0"/>
              <a:t> je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nizak</a:t>
            </a:r>
            <a:r>
              <a:rPr lang="en-US" dirty="0"/>
              <a:t>. Po </a:t>
            </a:r>
            <a:r>
              <a:rPr lang="en-US" dirty="0" err="1"/>
              <a:t>procjeni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 2005. </a:t>
            </a:r>
            <a:r>
              <a:rPr lang="en-US" dirty="0" err="1"/>
              <a:t>godinu</a:t>
            </a:r>
            <a:r>
              <a:rPr lang="en-US" dirty="0"/>
              <a:t> BDP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stanovniku</a:t>
            </a:r>
            <a:r>
              <a:rPr lang="en-US" dirty="0"/>
              <a:t> je </a:t>
            </a:r>
            <a:r>
              <a:rPr lang="en-US" dirty="0" err="1"/>
              <a:t>skoro</a:t>
            </a:r>
            <a:r>
              <a:rPr lang="en-US" dirty="0"/>
              <a:t> 19.400 $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tisuća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Hrvatske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96" y="1747875"/>
            <a:ext cx="5642556" cy="4577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9" y="1935986"/>
            <a:ext cx="5622464" cy="4034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4057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Podjela portugala</a:t>
            </a:r>
            <a:endParaRPr lang="en-US" sz="4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80171"/>
            <a:ext cx="10820400" cy="4024125"/>
          </a:xfrm>
        </p:spPr>
        <p:txBody>
          <a:bodyPr/>
          <a:lstStyle/>
          <a:p>
            <a:r>
              <a:rPr lang="en-US" dirty="0"/>
              <a:t>Portugal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administrativnu</a:t>
            </a:r>
            <a:r>
              <a:rPr lang="en-US" dirty="0"/>
              <a:t> </a:t>
            </a:r>
            <a:r>
              <a:rPr lang="en-US" dirty="0" err="1"/>
              <a:t>podjelu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općine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308 (</a:t>
            </a:r>
            <a:r>
              <a:rPr lang="en-US" dirty="0" err="1"/>
              <a:t>zovu</a:t>
            </a:r>
            <a:r>
              <a:rPr lang="en-US" dirty="0"/>
              <a:t> se </a:t>
            </a:r>
            <a:r>
              <a:rPr lang="en-US" i="1" dirty="0" err="1"/>
              <a:t>concelhos</a:t>
            </a:r>
            <a:r>
              <a:rPr lang="en-US" dirty="0"/>
              <a:t>),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podijeljene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sveukupno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4.000 </a:t>
            </a:r>
            <a:r>
              <a:rPr lang="en-US" dirty="0" err="1"/>
              <a:t>župa</a:t>
            </a:r>
            <a:r>
              <a:rPr lang="en-US" dirty="0"/>
              <a:t> (</a:t>
            </a:r>
            <a:r>
              <a:rPr lang="en-US" i="1" dirty="0" err="1" smtClean="0"/>
              <a:t>freguesias</a:t>
            </a:r>
            <a:r>
              <a:rPr lang="en-US" dirty="0" smtClean="0"/>
              <a:t>).</a:t>
            </a:r>
            <a:endParaRPr lang="hr-HR" dirty="0" smtClean="0"/>
          </a:p>
          <a:p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kopnenog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</a:t>
            </a:r>
            <a:r>
              <a:rPr lang="en-US" dirty="0" err="1"/>
              <a:t>Portugala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smjestio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/>
              <a:t> </a:t>
            </a:r>
            <a:r>
              <a:rPr lang="en-US" dirty="0" err="1"/>
              <a:t>zapadu</a:t>
            </a:r>
            <a:r>
              <a:rPr lang="en-US" dirty="0"/>
              <a:t> </a:t>
            </a:r>
            <a:r>
              <a:rPr lang="en-US" dirty="0" err="1" smtClean="0"/>
              <a:t>Iberijsko</a:t>
            </a:r>
            <a:r>
              <a:rPr lang="hr-HR" dirty="0" smtClean="0"/>
              <a:t>g</a:t>
            </a:r>
            <a:r>
              <a:rPr lang="en-US" dirty="0" smtClean="0"/>
              <a:t> </a:t>
            </a:r>
            <a:r>
              <a:rPr lang="en-US" dirty="0" err="1" smtClean="0"/>
              <a:t>poluotoka</a:t>
            </a:r>
            <a:r>
              <a:rPr lang="hr-HR" dirty="0"/>
              <a:t>,</a:t>
            </a:r>
            <a:r>
              <a:rPr lang="en-US" dirty="0" smtClean="0"/>
              <a:t> </a:t>
            </a:r>
            <a:r>
              <a:rPr lang="en-US" dirty="0" err="1"/>
              <a:t>sastavni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Portugala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otočne</a:t>
            </a:r>
            <a:r>
              <a:rPr lang="en-US" dirty="0"/>
              <a:t> </a:t>
            </a:r>
            <a:r>
              <a:rPr lang="en-US" dirty="0" err="1"/>
              <a:t>skupine</a:t>
            </a:r>
            <a:r>
              <a:rPr lang="en-US" dirty="0"/>
              <a:t> </a:t>
            </a:r>
            <a:r>
              <a:rPr lang="en-US" dirty="0" err="1"/>
              <a:t>Azori</a:t>
            </a:r>
            <a:r>
              <a:rPr lang="en-US" dirty="0"/>
              <a:t> </a:t>
            </a:r>
            <a:r>
              <a:rPr lang="en-US" dirty="0" err="1" smtClean="0"/>
              <a:t>i</a:t>
            </a:r>
            <a:r>
              <a:rPr lang="hr-HR" dirty="0" smtClean="0"/>
              <a:t> </a:t>
            </a:r>
            <a:r>
              <a:rPr lang="en-US" dirty="0" smtClean="0"/>
              <a:t>Madeira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 </a:t>
            </a:r>
            <a:r>
              <a:rPr lang="en-US" dirty="0" err="1"/>
              <a:t>autonomne</a:t>
            </a:r>
            <a:r>
              <a:rPr lang="en-US" dirty="0"/>
              <a:t> </a:t>
            </a:r>
            <a:r>
              <a:rPr lang="en-US" dirty="0" err="1"/>
              <a:t>regije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37273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0</TotalTime>
  <Words>183</Words>
  <Application>Microsoft Office PowerPoint</Application>
  <PresentationFormat>Custom</PresentationFormat>
  <Paragraphs>49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Vapor Trail</vt:lpstr>
      <vt:lpstr>PORTUGAL</vt:lpstr>
      <vt:lpstr>Slide 2</vt:lpstr>
      <vt:lpstr>Značenje imena države Portugal</vt:lpstr>
      <vt:lpstr>Slide 4</vt:lpstr>
      <vt:lpstr>KLIMA</vt:lpstr>
      <vt:lpstr>Slide 6</vt:lpstr>
      <vt:lpstr>GOSPODARSTVO</vt:lpstr>
      <vt:lpstr>Slide 8</vt:lpstr>
      <vt:lpstr>Podjela portugala</vt:lpstr>
      <vt:lpstr>Slide 10</vt:lpstr>
      <vt:lpstr>GRADOVI</vt:lpstr>
      <vt:lpstr>STANOVNiŠTVO</vt:lpstr>
      <vt:lpstr>Kultura-gLAZBA</vt:lpstr>
      <vt:lpstr>NOGOMET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saric</dc:creator>
  <cp:lastModifiedBy>-dmin78</cp:lastModifiedBy>
  <cp:revision>29</cp:revision>
  <dcterms:created xsi:type="dcterms:W3CDTF">2014-03-12T12:27:50Z</dcterms:created>
  <dcterms:modified xsi:type="dcterms:W3CDTF">2014-03-27T08:49:34Z</dcterms:modified>
</cp:coreProperties>
</file>