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0" autoAdjust="0"/>
    <p:restoredTop sz="80548" autoAdjust="0"/>
  </p:normalViewPr>
  <p:slideViewPr>
    <p:cSldViewPr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33A4-F914-4E47-977F-A2C94E2A7042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B6C99-AB56-4871-BD70-2E63041CFBA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5972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6C99-AB56-4871-BD70-2E63041CFBAE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986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DC0D8A-777F-4DC3-8870-E418347547A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03922C-A57A-4937-BFB1-342F79EAE7A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Sicilija</a:t>
            </a:r>
            <a:endParaRPr lang="hr-HR" sz="7200" dirty="0"/>
          </a:p>
        </p:txBody>
      </p:sp>
    </p:spTree>
    <p:extLst>
      <p:ext uri="{BB962C8B-B14F-4D97-AF65-F5344CB8AC3E}">
        <p14:creationId xmlns:p14="http://schemas.microsoft.com/office/powerpoint/2010/main" xmlns="" val="31625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Reljef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1600" dirty="0"/>
              <a:t>Ovo je najvećim dijelom brežuljkasto područje (61,4% teritorija), nakon čega planine čine 24,5% površine, dok ravnice čine samo 14,1% od kojih je najveća Catanijska nizina</a:t>
            </a:r>
            <a:r>
              <a:rPr lang="vi-VN" sz="1600" dirty="0" smtClean="0"/>
              <a:t>.</a:t>
            </a:r>
            <a:endParaRPr lang="hr-HR" sz="1600" dirty="0" smtClean="0"/>
          </a:p>
          <a:p>
            <a:r>
              <a:rPr lang="vi-VN" sz="1600" dirty="0" smtClean="0"/>
              <a:t>Reljef </a:t>
            </a:r>
            <a:r>
              <a:rPr lang="vi-VN" sz="1600" dirty="0"/>
              <a:t>otoka je vrlo raznolik. U istočnom dijelu nalaze se planine Peloritani, Nebrodi i Madonie. Na planinskom lancu Madonie nalazi se Pizzo Carbonara koji je drugi po visini vrh na Siciliji (1977 metara).</a:t>
            </a:r>
          </a:p>
          <a:p>
            <a:r>
              <a:rPr lang="vi-VN" sz="1600" dirty="0"/>
              <a:t>U središtu otoka nalaze se planine Erei, gdje se na 948 metara visine nalazi grad Enna. </a:t>
            </a:r>
            <a:r>
              <a:rPr lang="vi-VN" sz="1600" dirty="0" smtClean="0"/>
              <a:t>Na </a:t>
            </a:r>
            <a:r>
              <a:rPr lang="vi-VN" sz="1600" dirty="0"/>
              <a:t>zapadu je također planinsko područje gdje je nalaze planine Sicani, s najvišim vrhom na planini Cammarata (1 580 m), te planine koje okružuju ravnicu Conca d'Oro gdje se nalazi Palermo. </a:t>
            </a:r>
            <a:endParaRPr lang="hr-HR" sz="1600" dirty="0" smtClean="0"/>
          </a:p>
          <a:p>
            <a:r>
              <a:rPr lang="vi-VN" sz="1600" dirty="0" smtClean="0"/>
              <a:t>Na </a:t>
            </a:r>
            <a:r>
              <a:rPr lang="vi-VN" sz="1600" dirty="0"/>
              <a:t>istoku se nalazi, vidljiv i preko Messinskog tjesnaca s vrha planina Aspromonte u Kalabriji, vrh Etne visok 3 263 metara. </a:t>
            </a:r>
            <a:endParaRPr lang="hr-H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13176"/>
            <a:ext cx="2304256" cy="172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075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Vulkani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Zbog položaja euroazijske i afričke tektonske ploče, ovo je područje zajedno s okolnim otocima podložno snažnim vulkanskim aktivnostima. </a:t>
            </a:r>
            <a:r>
              <a:rPr lang="hr-HR" sz="1600" dirty="0" smtClean="0"/>
              <a:t>Najvažniji i jedini vulkan na Siciliji je Etna</a:t>
            </a:r>
            <a:r>
              <a:rPr lang="hr-HR" sz="1600" dirty="0"/>
              <a:t>.</a:t>
            </a:r>
          </a:p>
          <a:p>
            <a:r>
              <a:rPr lang="hr-HR" sz="1600" dirty="0"/>
              <a:t>U 19. stoljeću se zbog vulkanske aktivnosti u Sicilijanskom prolazu pojavio novi otok Ferdinandea, koji se danas nalazi nekoliko metara ispod morske površine</a:t>
            </a:r>
            <a:r>
              <a:rPr lang="hr-HR" sz="1600" dirty="0" smtClean="0"/>
              <a:t>.</a:t>
            </a:r>
          </a:p>
          <a:p>
            <a:endParaRPr lang="hr-HR" sz="1600" dirty="0"/>
          </a:p>
          <a:p>
            <a:endParaRPr lang="hr-HR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84984"/>
            <a:ext cx="288032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0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Na Siciliji vlada mediteranska klima, koju karakteriziraju topla proljeća i jeseni, vrela ljeta i blage zime. Na obalnom području, pogotovo na jugozapadu, ljeta su vrlo suha zbog afričkih struja. </a:t>
            </a:r>
            <a:endParaRPr lang="hr-HR" sz="1600" dirty="0" smtClean="0"/>
          </a:p>
          <a:p>
            <a:r>
              <a:rPr lang="hr-HR" sz="1600" dirty="0" smtClean="0"/>
              <a:t>Općenito </a:t>
            </a:r>
            <a:r>
              <a:rPr lang="hr-HR" sz="1600" dirty="0"/>
              <a:t>su ljeta na Siciliji vruća i kišovita, ali s malo vjetra, pogotovo u unutrašnjosti. U tirenskom području i na Etni su najhladnija područja na otoku. Na najvišim dijelovima </a:t>
            </a:r>
            <a:r>
              <a:rPr lang="hr-HR" sz="1600" dirty="0" smtClean="0"/>
              <a:t>otoka </a:t>
            </a:r>
            <a:r>
              <a:rPr lang="hr-HR" sz="1600" dirty="0"/>
              <a:t>često su obilne sniježne padaline</a:t>
            </a:r>
            <a:r>
              <a:rPr lang="hr-HR" sz="1600" dirty="0" smtClean="0"/>
              <a:t>.</a:t>
            </a:r>
          </a:p>
          <a:p>
            <a:endParaRPr lang="hr-HR" sz="1600" dirty="0"/>
          </a:p>
          <a:p>
            <a:endParaRPr lang="hr-HR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43059"/>
            <a:ext cx="3816424" cy="281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34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/>
              <a:t>Veliki broj Sicilijanaca govori talijanski i sicilijanski jezik, koji je poseban romanski jezik s više od 250 000 riječi. </a:t>
            </a:r>
            <a:endParaRPr lang="hr-HR" sz="2000" dirty="0" smtClean="0"/>
          </a:p>
          <a:p>
            <a:r>
              <a:rPr lang="vi-VN" sz="2000" dirty="0" smtClean="0"/>
              <a:t>Jedan </a:t>
            </a:r>
            <a:r>
              <a:rPr lang="vi-VN" sz="2000" dirty="0"/>
              <a:t>dio sicilijanskog jezika čine i grčke, latinske, katalonske, arapske, španjolske i druge </a:t>
            </a:r>
            <a:r>
              <a:rPr lang="vi-VN" sz="2000" dirty="0" smtClean="0"/>
              <a:t>posuđenice. </a:t>
            </a:r>
            <a:r>
              <a:rPr lang="vi-VN" sz="2000" dirty="0"/>
              <a:t>Sicilijanski jezik se djelomično govori i u Kalabriji i Apuliji, a imao je i značajan utjecaj na malteški jezik. </a:t>
            </a:r>
            <a:endParaRPr lang="hr-HR" sz="2000" dirty="0" smtClean="0"/>
          </a:p>
          <a:p>
            <a:r>
              <a:rPr lang="vi-VN" sz="2000" dirty="0" smtClean="0"/>
              <a:t>Budući </a:t>
            </a:r>
            <a:r>
              <a:rPr lang="vi-VN" sz="2000" dirty="0"/>
              <a:t>da se danas talijanski uči u školama i da je dominantan jezik medija, u nekim urbanim područjima je istisnuo sicilijanski na drugo mjesto.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396453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mtClean="0"/>
              <a:t>Prezentaciju </a:t>
            </a:r>
            <a:r>
              <a:rPr lang="hr-HR" dirty="0" smtClean="0"/>
              <a:t>izradio Mislav Zaninović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Sicilija je autonomna regija u Italiji i najveći otok u Sredozemnom moru. S površinom od 25 710 km² koja uključuje i okolne manje otoke, ovo je najveća regija u Italiji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Na </a:t>
            </a:r>
            <a:r>
              <a:rPr lang="hr-HR" sz="2400" dirty="0"/>
              <a:t>Siciliji živi više od pet milijuna stanovnika, od toga najviše </a:t>
            </a:r>
            <a:r>
              <a:rPr lang="hr-HR" sz="2400" dirty="0" smtClean="0"/>
              <a:t>u Palermu </a:t>
            </a:r>
            <a:r>
              <a:rPr lang="hr-HR" sz="2400" dirty="0"/>
              <a:t>koji je i </a:t>
            </a:r>
            <a:r>
              <a:rPr lang="hr-HR" sz="2400" dirty="0" smtClean="0"/>
              <a:t>sjedište te </a:t>
            </a:r>
            <a:r>
              <a:rPr lang="hr-HR" sz="2400" dirty="0"/>
              <a:t>regije</a:t>
            </a:r>
            <a:r>
              <a:rPr lang="hr-HR" sz="2400" dirty="0" smtClean="0"/>
              <a:t>.</a:t>
            </a:r>
          </a:p>
          <a:p>
            <a:endParaRPr lang="hr-H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49080"/>
            <a:ext cx="223224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19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Prvobitne stanovnike Sicilije sačinjavala su tri italska plemena, od kojih su najraniji i najistaknutiji bili Sikanci (Sikani) koji </a:t>
            </a:r>
            <a:r>
              <a:rPr lang="hr-HR" sz="2000" dirty="0" smtClean="0"/>
              <a:t>su </a:t>
            </a:r>
            <a:r>
              <a:rPr lang="hr-HR" sz="2000" dirty="0"/>
              <a:t>prema Tukididu došli s Iberskog </a:t>
            </a:r>
            <a:r>
              <a:rPr lang="hr-HR" sz="2000" dirty="0" smtClean="0"/>
              <a:t>poluotoka.</a:t>
            </a:r>
          </a:p>
          <a:p>
            <a:r>
              <a:rPr lang="vi-VN" sz="2000" dirty="0"/>
              <a:t>Elimljani (Elimi) su bili slijedeće pleme koje se naselilo na Siciliji, a koje je došlo s Egejskog </a:t>
            </a:r>
            <a:r>
              <a:rPr lang="vi-VN" sz="2000" dirty="0" smtClean="0"/>
              <a:t>mora</a:t>
            </a:r>
            <a:r>
              <a:rPr lang="hr-HR" sz="2000" dirty="0" smtClean="0"/>
              <a:t>.</a:t>
            </a:r>
            <a:r>
              <a:rPr lang="vi-VN" sz="2000" dirty="0" smtClean="0"/>
              <a:t> </a:t>
            </a:r>
            <a:r>
              <a:rPr lang="hr-HR" sz="2000" dirty="0" smtClean="0"/>
              <a:t>Zadnje </a:t>
            </a:r>
            <a:r>
              <a:rPr lang="hr-HR" sz="2000" dirty="0"/>
              <a:t>pleme koje se doselilo na otok bili su Sikulci (Sikuli) koji su došli iz kontinentalne Italije oko 1200. pr. Kr. i koji su se naselili na istoku otoka, prisiljavajući Sikance na naseljavanje u sredini </a:t>
            </a:r>
            <a:r>
              <a:rPr lang="hr-HR" sz="2000" dirty="0" smtClean="0"/>
              <a:t>otoka.</a:t>
            </a:r>
            <a:endParaRPr lang="hr-H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25144"/>
            <a:ext cx="2384425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15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Antičko razdoblje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/>
              <a:t>Oko 750. pr. Kr., Grci su počeli kolonizirati Siciliju i osnivati mnoga važna naselja od kojih je najvažnija kolonija bila Sirakuza. </a:t>
            </a:r>
            <a:r>
              <a:rPr lang="hr-HR" sz="2400" dirty="0"/>
              <a:t>C</a:t>
            </a:r>
            <a:r>
              <a:rPr lang="vi-VN" sz="2400" dirty="0" smtClean="0"/>
              <a:t>ijelo </a:t>
            </a:r>
            <a:r>
              <a:rPr lang="vi-VN" sz="2400" dirty="0"/>
              <a:t>područje postalo je dio Velike Grčke 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I </a:t>
            </a:r>
            <a:r>
              <a:rPr lang="hr-HR" sz="2400" dirty="0"/>
              <a:t>dok je grčka Sirakuza kontrolirala veći dio Sicilije, na zapadu otoka postojalo je nekoliko kartažanskih kolonija. Sudarom ovih dviju kultura počeli su Sicilijanski </a:t>
            </a:r>
            <a:r>
              <a:rPr lang="hr-HR" sz="2400" dirty="0" smtClean="0"/>
              <a:t>ratovi. </a:t>
            </a:r>
          </a:p>
        </p:txBody>
      </p:sp>
    </p:spTree>
    <p:extLst>
      <p:ext uri="{BB962C8B-B14F-4D97-AF65-F5344CB8AC3E}">
        <p14:creationId xmlns:p14="http://schemas.microsoft.com/office/powerpoint/2010/main" xmlns="" val="403765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Kraljevina Siciljia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/>
              <a:t>Pod normanskom vlasti je </a:t>
            </a:r>
            <a:r>
              <a:rPr lang="hr-HR" sz="2000" dirty="0" smtClean="0"/>
              <a:t>bio</a:t>
            </a:r>
            <a:r>
              <a:rPr lang="vi-VN" sz="2000" dirty="0" smtClean="0"/>
              <a:t> </a:t>
            </a:r>
            <a:r>
              <a:rPr lang="vi-VN" sz="2000" dirty="0"/>
              <a:t>glavni grad bio Palermo. Roger II. je za vrijeme svoje vladavine uspio podignuti status otoka, zajedno s Maltom i južnom Italijom, u kraljevstvo 1130. </a:t>
            </a:r>
            <a:r>
              <a:rPr lang="vi-VN" sz="2000" dirty="0" smtClean="0"/>
              <a:t>godi</a:t>
            </a:r>
            <a:r>
              <a:rPr lang="hr-HR" sz="2000" dirty="0" smtClean="0"/>
              <a:t>ne</a:t>
            </a:r>
            <a:r>
              <a:rPr lang="vi-VN" sz="2000" dirty="0" smtClean="0"/>
              <a:t>. U </a:t>
            </a:r>
            <a:r>
              <a:rPr lang="vi-VN" sz="2000" dirty="0"/>
              <a:t>značajnom broju ovdje su došli i doseljenici sa sjevera Italije i Kampanije, čime je stanovništvo otoka postalo latinizirano. Također je i Rimokatolička Crkva u potpunosti zamijenila dotadašnju bizantinsku istočnu kršćansku </a:t>
            </a:r>
            <a:r>
              <a:rPr lang="vi-VN" sz="2000" dirty="0" smtClean="0"/>
              <a:t>crkvu</a:t>
            </a:r>
            <a:r>
              <a:rPr lang="hr-HR" sz="2000" dirty="0" smtClean="0"/>
              <a:t>.</a:t>
            </a:r>
          </a:p>
          <a:p>
            <a:endParaRPr lang="hr-HR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77072"/>
            <a:ext cx="2553011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765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/>
              <a:t>Radi </a:t>
            </a:r>
            <a:r>
              <a:rPr lang="vi-VN" sz="2000" dirty="0"/>
              <a:t>snažnog protivljenja lokalnog stanovništva francuskoj vlasti zbog zlostavljanja i oporezivanja, 1282. izbio je sukob poznat kao Rat sicilijanske večernje u kojem je pobijena skoro cijela francuska populacija </a:t>
            </a:r>
            <a:r>
              <a:rPr lang="vi-VN" sz="2000" dirty="0" smtClean="0"/>
              <a:t>otoka. </a:t>
            </a:r>
            <a:endParaRPr lang="hr-HR" sz="2000" dirty="0" smtClean="0"/>
          </a:p>
          <a:p>
            <a:r>
              <a:rPr lang="vi-VN" sz="2000" dirty="0" smtClean="0"/>
              <a:t>Nakon </a:t>
            </a:r>
            <a:r>
              <a:rPr lang="vi-VN" sz="2000" dirty="0"/>
              <a:t>što im je papa odbio pomoći, Sicilijanci su se za pomoć u ratu okrenuli aragonskom kralju Petru III. Petar je zadobio kontrolu nad Sicilijom, dok su Francuzi ostali vladari Napuljskog kraljevstva. </a:t>
            </a:r>
            <a:endParaRPr lang="hr-HR" sz="2000" dirty="0" smtClean="0"/>
          </a:p>
          <a:p>
            <a:r>
              <a:rPr lang="vi-VN" sz="2000" dirty="0" smtClean="0"/>
              <a:t>Rat </a:t>
            </a:r>
            <a:r>
              <a:rPr lang="vi-VN" sz="2000" dirty="0"/>
              <a:t>je nastavljen sve do mira u Caltabellotti 1302. godine, kad je papa Bonifacije VIII. priznao Fridrika III. kao kralja Sicilije i Karla II. kako kralja </a:t>
            </a:r>
            <a:r>
              <a:rPr lang="vi-VN" sz="2000" dirty="0" smtClean="0"/>
              <a:t>Napulja. </a:t>
            </a:r>
            <a:r>
              <a:rPr lang="vi-VN" sz="2000" dirty="0"/>
              <a:t>Od tada su Sicilijom kao zasebnim kraljevstvom vladali rođaci aragonskih kraljeva, a od 1409. kao dijelom Krune </a:t>
            </a:r>
            <a:r>
              <a:rPr lang="vi-VN" sz="2000" dirty="0" smtClean="0"/>
              <a:t>Aragonije</a:t>
            </a:r>
            <a:r>
              <a:rPr lang="vi-VN" sz="1600" dirty="0" smtClean="0"/>
              <a:t>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234568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Pobune koje su izbile u 17. stoljeću silom su ugušene, pogotovo bune u Palermu i </a:t>
            </a:r>
            <a:r>
              <a:rPr lang="hr-HR" sz="2000" dirty="0" smtClean="0"/>
              <a:t>Messini. </a:t>
            </a:r>
            <a:r>
              <a:rPr lang="hr-HR" sz="2000" dirty="0"/>
              <a:t>Sporazumom u Utrechtu iz 1713. Sicilija je dodijeljena Savojskoj dinastiji koja ju je nakon sedam godina vlasti zamijenila za Sardiniju s Karlom VI. iz austrijske dinastije </a:t>
            </a:r>
            <a:r>
              <a:rPr lang="hr-HR" sz="2000" dirty="0" smtClean="0"/>
              <a:t>Habsburg.</a:t>
            </a:r>
          </a:p>
          <a:p>
            <a:r>
              <a:rPr lang="hr-HR" sz="2000" dirty="0"/>
              <a:t>Dok je Austrija vodila rat za poljsko prijestolje, španjolski je kralj Karlo III. osvojio Siciliju i </a:t>
            </a:r>
            <a:r>
              <a:rPr lang="hr-HR" sz="2000" dirty="0" smtClean="0"/>
              <a:t>Napulj. </a:t>
            </a:r>
            <a:r>
              <a:rPr lang="hr-HR" sz="2000" dirty="0"/>
              <a:t>Isprva je Sicilija uspjela ostati zasebno kraljevstvo u personalnoj uniji, dok su Burbonci vladali iz Napulja. </a:t>
            </a:r>
            <a:endParaRPr lang="hr-HR" sz="2000" dirty="0" smtClean="0"/>
          </a:p>
          <a:p>
            <a:r>
              <a:rPr lang="hr-HR" sz="2000" dirty="0" smtClean="0"/>
              <a:t>Nakon </a:t>
            </a:r>
            <a:r>
              <a:rPr lang="hr-HR" sz="2000" dirty="0"/>
              <a:t>Napoleonskih ratova, Napulj i Sicilija službeno se spajaju u Kraljevstvo obiju Sicilija pod burbonskom vlašću. Revolucionarni pokreti protiv burbonske vlasti izbijaju 1820. i 1848. </a:t>
            </a:r>
            <a:r>
              <a:rPr lang="hr-HR" sz="2000" dirty="0" smtClean="0"/>
              <a:t>godine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27269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Ujedinjenje Italije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Nakon Garibaldijevog pohoda s tisuću dobrovoljaca, Sicilija 1860. postaje dio Kraljevine Italije u procesu talijanskog </a:t>
            </a:r>
            <a:r>
              <a:rPr lang="hr-HR" sz="2000" dirty="0" smtClean="0"/>
              <a:t>ujedinjenja. </a:t>
            </a:r>
            <a:r>
              <a:rPr lang="hr-HR" sz="2000" dirty="0"/>
              <a:t>Pohod je počeo u Marsali, a završio opsadom Geate gdje su izbačeni i zadnji Burbonci, a Garibaldi najavio svoju vlast u ime kralja Viktora Emanuela II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Protusavojska </a:t>
            </a:r>
            <a:r>
              <a:rPr lang="hr-HR" sz="2000" dirty="0"/>
              <a:t>pobuna koja je težila sicilijanskoj neovisnosti izbila je u Palermu 1866. </a:t>
            </a:r>
            <a:r>
              <a:rPr lang="hr-HR" sz="2000" dirty="0" smtClean="0"/>
              <a:t>godine,ali </a:t>
            </a:r>
            <a:r>
              <a:rPr lang="hr-HR" sz="2000" dirty="0"/>
              <a:t>biva brutalno ugušana u tjedan </a:t>
            </a:r>
            <a:r>
              <a:rPr lang="hr-HR" sz="2000" dirty="0" smtClean="0"/>
              <a:t>dana.Kolaps </a:t>
            </a:r>
            <a:r>
              <a:rPr lang="hr-HR" sz="2000" dirty="0"/>
              <a:t>sicilijanskog </a:t>
            </a:r>
            <a:r>
              <a:rPr lang="hr-HR" sz="2000" dirty="0" smtClean="0"/>
              <a:t> </a:t>
            </a:r>
            <a:r>
              <a:rPr lang="hr-HR" sz="2000" dirty="0"/>
              <a:t>gospodarstva izaziva val </a:t>
            </a:r>
            <a:r>
              <a:rPr lang="hr-HR" sz="2000" dirty="0" smtClean="0"/>
              <a:t>emigracije.</a:t>
            </a:r>
          </a:p>
          <a:p>
            <a:r>
              <a:rPr lang="hr-HR" sz="2000" dirty="0" smtClean="0"/>
              <a:t>Zbog </a:t>
            </a:r>
            <a:r>
              <a:rPr lang="hr-HR" sz="2000" dirty="0"/>
              <a:t>negodovanja ljevičarskih i separatističkih skupina, talijanske vlasti su opet intervenirale 1894. </a:t>
            </a:r>
            <a:r>
              <a:rPr lang="hr-HR" sz="2000" dirty="0" smtClean="0"/>
              <a:t>godine.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35982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Smještaj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Sicilija je najveći otok u Sredozemnom moru. Sa sjeverne strane otoka nalazi se Tirensko more, dok je s istočne strane Sicilija od kopnene Italije odijeljena Messinskim tjesnacem. Na istočnoj strani otoka nalazi se i Jonsko more, dok je na jugozapadu Sicilija od Afrike odvojena Sicilijanskim prolazom.</a:t>
            </a:r>
          </a:p>
          <a:p>
            <a:r>
              <a:rPr lang="hr-HR" sz="1600" dirty="0"/>
              <a:t>Sicilija ima trokutasti oblik čiji su vrhovi: Capo </a:t>
            </a:r>
            <a:r>
              <a:rPr lang="hr-HR" sz="1600" dirty="0" smtClean="0"/>
              <a:t>Peloro </a:t>
            </a:r>
            <a:r>
              <a:rPr lang="hr-HR" sz="1600" dirty="0"/>
              <a:t>u Messini na sjeveroistoku, Capo </a:t>
            </a:r>
            <a:r>
              <a:rPr lang="hr-HR" sz="1600" dirty="0" smtClean="0"/>
              <a:t>Boeo </a:t>
            </a:r>
            <a:r>
              <a:rPr lang="hr-HR" sz="1600" dirty="0"/>
              <a:t>u Marsali na </a:t>
            </a:r>
            <a:r>
              <a:rPr lang="hr-HR" sz="1600" dirty="0" smtClean="0"/>
              <a:t>sjeverozapadu</a:t>
            </a:r>
            <a:r>
              <a:rPr lang="hr-HR" sz="1600" dirty="0"/>
              <a:t>, te Capo Passero u Portopalu na </a:t>
            </a:r>
            <a:r>
              <a:rPr lang="hr-HR" sz="1600" dirty="0" smtClean="0"/>
              <a:t>jugu.</a:t>
            </a:r>
          </a:p>
          <a:p>
            <a:endParaRPr lang="hr-H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3816424" cy="287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66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1074</Words>
  <Application>Microsoft Office PowerPoint</Application>
  <PresentationFormat>On-screen Show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Sicilija</vt:lpstr>
      <vt:lpstr>Slide 2</vt:lpstr>
      <vt:lpstr>Povijest</vt:lpstr>
      <vt:lpstr>Antičko razdoblje</vt:lpstr>
      <vt:lpstr>Kraljevina Siciljia</vt:lpstr>
      <vt:lpstr>Slide 6</vt:lpstr>
      <vt:lpstr>Slide 7</vt:lpstr>
      <vt:lpstr>Ujedinjenje Italije</vt:lpstr>
      <vt:lpstr>Smještaj</vt:lpstr>
      <vt:lpstr>Reljef</vt:lpstr>
      <vt:lpstr>Vulkani</vt:lpstr>
      <vt:lpstr>Klima</vt:lpstr>
      <vt:lpstr>Jezici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Sicilija</dc:title>
  <dc:creator>Zaninovic</dc:creator>
  <cp:lastModifiedBy>-dmin78</cp:lastModifiedBy>
  <cp:revision>13</cp:revision>
  <dcterms:created xsi:type="dcterms:W3CDTF">2014-03-01T09:44:06Z</dcterms:created>
  <dcterms:modified xsi:type="dcterms:W3CDTF">2014-03-27T08:45:40Z</dcterms:modified>
</cp:coreProperties>
</file>