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6" r:id="rId4"/>
    <p:sldId id="258" r:id="rId5"/>
    <p:sldId id="275" r:id="rId6"/>
    <p:sldId id="274" r:id="rId7"/>
    <p:sldId id="263" r:id="rId8"/>
    <p:sldId id="259" r:id="rId9"/>
    <p:sldId id="260" r:id="rId10"/>
    <p:sldId id="261" r:id="rId11"/>
    <p:sldId id="262" r:id="rId12"/>
    <p:sldId id="273" r:id="rId13"/>
    <p:sldId id="271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0A780699-8262-4D4F-AF5C-924908C97636}">
          <p14:sldIdLst>
            <p14:sldId id="256"/>
            <p14:sldId id="257"/>
            <p14:sldId id="276"/>
            <p14:sldId id="258"/>
            <p14:sldId id="275"/>
          </p14:sldIdLst>
        </p14:section>
        <p14:section name="Sekcija bez naslova" id="{60935105-A963-4E9F-8CFA-186C3DEBDC5C}">
          <p14:sldIdLst>
            <p14:sldId id="274"/>
            <p14:sldId id="263"/>
            <p14:sldId id="259"/>
            <p14:sldId id="260"/>
            <p14:sldId id="261"/>
            <p14:sldId id="262"/>
            <p14:sldId id="273"/>
            <p14:sldId id="271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>
        <p:scale>
          <a:sx n="72" d="100"/>
          <a:sy n="72" d="100"/>
        </p:scale>
        <p:origin x="-1104" y="-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E77D-6FAB-4567-8344-AAFCF4D58F53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CA79-E8ED-4194-B490-9087CD0931F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E77D-6FAB-4567-8344-AAFCF4D58F53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CA79-E8ED-4194-B490-9087CD0931F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E77D-6FAB-4567-8344-AAFCF4D58F53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CA79-E8ED-4194-B490-9087CD0931F1}" type="slidenum">
              <a:rPr lang="fr-FR" smtClean="0"/>
              <a:t>‹#›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E77D-6FAB-4567-8344-AAFCF4D58F53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CA79-E8ED-4194-B490-9087CD0931F1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E77D-6FAB-4567-8344-AAFCF4D58F53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CA79-E8ED-4194-B490-9087CD0931F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E77D-6FAB-4567-8344-AAFCF4D58F53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CA79-E8ED-4194-B490-9087CD0931F1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E77D-6FAB-4567-8344-AAFCF4D58F53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CA79-E8ED-4194-B490-9087CD0931F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E77D-6FAB-4567-8344-AAFCF4D58F53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CA79-E8ED-4194-B490-9087CD0931F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E77D-6FAB-4567-8344-AAFCF4D58F53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CA79-E8ED-4194-B490-9087CD0931F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E77D-6FAB-4567-8344-AAFCF4D58F53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CA79-E8ED-4194-B490-9087CD0931F1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E77D-6FAB-4567-8344-AAFCF4D58F53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CA79-E8ED-4194-B490-9087CD0931F1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08E77D-6FAB-4567-8344-AAFCF4D58F53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C09CA79-E8ED-4194-B490-9087CD0931F1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"/><Relationship Id="rId7" Type="http://schemas.openxmlformats.org/officeDocument/2006/relationships/image" Target="../media/image22.jpeg"/><Relationship Id="rId2" Type="http://schemas.openxmlformats.org/officeDocument/2006/relationships/image" Target="../media/image15.jpe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"/><Relationship Id="rId2" Type="http://schemas.openxmlformats.org/officeDocument/2006/relationships/image" Target="../media/image14.jpe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"/><Relationship Id="rId5" Type="http://schemas.openxmlformats.org/officeDocument/2006/relationships/image" Target="../media/image15.jpe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"/><Relationship Id="rId5" Type="http://schemas.openxmlformats.org/officeDocument/2006/relationships/image" Target="../media/image14.jpe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4A7CBC-539F-4EEB-908A-4D98D9D9B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86" y="596852"/>
            <a:ext cx="11794435" cy="391135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proje</a:t>
            </a:r>
            <a:r>
              <a:rPr lang="hr-HR" dirty="0" smtClean="0"/>
              <a:t>k</a:t>
            </a:r>
            <a:r>
              <a:rPr lang="fr-FR" dirty="0" smtClean="0"/>
              <a:t>t </a:t>
            </a:r>
            <a:r>
              <a:rPr lang="fr-FR" dirty="0"/>
              <a:t>Erasmus+</a:t>
            </a:r>
            <a:br>
              <a:rPr lang="fr-FR" dirty="0"/>
            </a:br>
            <a:r>
              <a:rPr lang="fr-FR" sz="7300" b="1" dirty="0"/>
              <a:t>« </a:t>
            </a:r>
            <a:r>
              <a:rPr lang="fr-FR" sz="7300" b="1" dirty="0" smtClean="0"/>
              <a:t>Let´s </a:t>
            </a:r>
            <a:r>
              <a:rPr lang="fr-FR" sz="7300" b="1" dirty="0"/>
              <a:t>Trek on </a:t>
            </a:r>
            <a:br>
              <a:rPr lang="fr-FR" sz="7300" b="1" dirty="0"/>
            </a:br>
            <a:r>
              <a:rPr lang="fr-FR" sz="7300" b="1" dirty="0" smtClean="0"/>
              <a:t>Europe´</a:t>
            </a:r>
            <a:r>
              <a:rPr lang="hr-HR" sz="7300" b="1" dirty="0" smtClean="0"/>
              <a:t>s</a:t>
            </a:r>
            <a:r>
              <a:rPr lang="fr-FR" sz="7300" b="1" dirty="0" smtClean="0"/>
              <a:t> </a:t>
            </a:r>
            <a:r>
              <a:rPr lang="fr-FR" sz="7300" b="1" dirty="0"/>
              <a:t>Tracks »</a:t>
            </a:r>
            <a:br>
              <a:rPr lang="fr-FR" sz="7300" b="1" dirty="0"/>
            </a:b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55" y="4226187"/>
            <a:ext cx="5379680" cy="15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03E2E5-5643-4C28-80F0-07A0A15A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445419"/>
            <a:ext cx="10884936" cy="168486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</a:t>
            </a:r>
            <a:r>
              <a:rPr lang="hr-HR" dirty="0" smtClean="0">
                <a:solidFill>
                  <a:schemeClr val="bg1"/>
                </a:solidFill>
              </a:rPr>
              <a:t>)</a:t>
            </a:r>
            <a:r>
              <a:rPr lang="hr-HR" b="1" dirty="0" smtClean="0">
                <a:solidFill>
                  <a:schemeClr val="bg1"/>
                </a:solidFill>
              </a:rPr>
              <a:t>SIGURNOST U PLANINAMA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/>
              <a:t>(</a:t>
            </a:r>
            <a:r>
              <a:rPr lang="hr-HR" dirty="0" smtClean="0"/>
              <a:t>orijentacija, opasnosti u planinama</a:t>
            </a:r>
            <a:r>
              <a:rPr lang="fr-FR" dirty="0" smtClean="0"/>
              <a:t>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xmlns="" id="{21756064-AA15-48F0-A419-6000E08FD9B1}"/>
              </a:ext>
            </a:extLst>
          </p:cNvPr>
          <p:cNvSpPr/>
          <p:nvPr/>
        </p:nvSpPr>
        <p:spPr>
          <a:xfrm>
            <a:off x="7845289" y="3631096"/>
            <a:ext cx="1630017" cy="1096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377E613-3551-44CD-A747-2A7AACE2600D}"/>
              </a:ext>
            </a:extLst>
          </p:cNvPr>
          <p:cNvSpPr txBox="1"/>
          <p:nvPr/>
        </p:nvSpPr>
        <p:spPr>
          <a:xfrm>
            <a:off x="9050665" y="2296539"/>
            <a:ext cx="270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NORVEŠKA</a:t>
            </a:r>
          </a:p>
          <a:p>
            <a:pPr algn="ctr"/>
            <a:r>
              <a:rPr lang="hr-HR" sz="3600" dirty="0"/>
              <a:t>o</a:t>
            </a:r>
            <a:r>
              <a:rPr lang="hr-HR" sz="3600" dirty="0" smtClean="0"/>
              <a:t>žujak </a:t>
            </a:r>
            <a:r>
              <a:rPr lang="fr-FR" sz="3600" dirty="0" smtClean="0"/>
              <a:t>2021</a:t>
            </a:r>
            <a:endParaRPr lang="fr-FR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9404BEC-0502-46F4-8552-C06FED6A77DB}"/>
              </a:ext>
            </a:extLst>
          </p:cNvPr>
          <p:cNvSpPr txBox="1"/>
          <p:nvPr/>
        </p:nvSpPr>
        <p:spPr>
          <a:xfrm>
            <a:off x="555252" y="4670225"/>
            <a:ext cx="4048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7 učenika + 3 učitelja</a:t>
            </a:r>
          </a:p>
          <a:p>
            <a:pPr algn="ctr"/>
            <a:r>
              <a:rPr lang="hr-HR" sz="3200" b="1" dirty="0" smtClean="0"/>
              <a:t>5 dana + 2 dana</a:t>
            </a:r>
            <a:endParaRPr lang="fr-FR" sz="32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554276F-4F34-42C3-AF77-AD046D62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5" t="2495" r="7485" b="80041"/>
          <a:stretch/>
        </p:blipFill>
        <p:spPr>
          <a:xfrm>
            <a:off x="10295860" y="581594"/>
            <a:ext cx="1307287" cy="82213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F47AAE5-E189-46C0-8A95-57FEC161F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37" y="3631098"/>
            <a:ext cx="1714824" cy="81783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Picture 6" descr="Résultat de recherche d'images pour &quot;drapeau norvegien&quot;">
            <a:extLst>
              <a:ext uri="{FF2B5EF4-FFF2-40B4-BE49-F238E27FC236}">
                <a16:creationId xmlns:a16="http://schemas.microsoft.com/office/drawing/2014/main" xmlns="" id="{CF945B07-94A6-4C76-B247-2C49D68F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516" y="3722842"/>
            <a:ext cx="1257341" cy="9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ésultat de recherche d'images pour &quot;orientation en montagne&quot;">
            <a:extLst>
              <a:ext uri="{FF2B5EF4-FFF2-40B4-BE49-F238E27FC236}">
                <a16:creationId xmlns:a16="http://schemas.microsoft.com/office/drawing/2014/main" xmlns="" id="{C54732E4-D3B0-4410-AF11-28271898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45" y="176693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ésultat de recherche d'images pour &quot;avalanche&quot;">
            <a:extLst>
              <a:ext uri="{FF2B5EF4-FFF2-40B4-BE49-F238E27FC236}">
                <a16:creationId xmlns:a16="http://schemas.microsoft.com/office/drawing/2014/main" xmlns="" id="{37494F12-4972-4B1D-9775-0B2FE8F26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5" y="177984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7C1884C-0774-41BD-B59A-AE53380679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91" y="4498721"/>
            <a:ext cx="2862469" cy="191386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8399721" y="5178057"/>
            <a:ext cx="3792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Bergmo</a:t>
            </a:r>
            <a:r>
              <a:rPr lang="hr-HR" sz="2800" dirty="0" smtClean="0"/>
              <a:t> </a:t>
            </a:r>
            <a:r>
              <a:rPr lang="hr-HR" sz="2800" dirty="0" err="1" smtClean="0"/>
              <a:t>Ungdomsskole</a:t>
            </a:r>
            <a:endParaRPr lang="hr-HR" sz="2800" dirty="0" smtClean="0"/>
          </a:p>
          <a:p>
            <a:r>
              <a:rPr lang="hr-HR" sz="2800" b="1" dirty="0" smtClean="0"/>
              <a:t>                 MOLDE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7237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03E2E5-5643-4C28-80F0-07A0A15A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445419"/>
            <a:ext cx="9541874" cy="168486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4) </a:t>
            </a:r>
            <a:r>
              <a:rPr lang="hr-HR" b="1" dirty="0" smtClean="0">
                <a:solidFill>
                  <a:schemeClr val="bg1"/>
                </a:solidFill>
              </a:rPr>
              <a:t>LJUDSKA AKTIVNOST U PLANINAMA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/>
              <a:t>(</a:t>
            </a:r>
            <a:r>
              <a:rPr lang="hr-HR" dirty="0" smtClean="0"/>
              <a:t>agroturizam, turizam, naselja….</a:t>
            </a:r>
            <a:r>
              <a:rPr lang="fr-FR" dirty="0" smtClean="0"/>
              <a:t>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xmlns="" id="{80E79280-91BD-452D-9FDA-9E9C6C9C1605}"/>
              </a:ext>
            </a:extLst>
          </p:cNvPr>
          <p:cNvSpPr/>
          <p:nvPr/>
        </p:nvSpPr>
        <p:spPr>
          <a:xfrm>
            <a:off x="7845289" y="3631096"/>
            <a:ext cx="1630017" cy="1096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607B3CF-F1A1-4979-9464-3BF805A322C2}"/>
              </a:ext>
            </a:extLst>
          </p:cNvPr>
          <p:cNvSpPr txBox="1"/>
          <p:nvPr/>
        </p:nvSpPr>
        <p:spPr>
          <a:xfrm>
            <a:off x="9249686" y="2641614"/>
            <a:ext cx="2703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FRANCUSKA</a:t>
            </a:r>
          </a:p>
          <a:p>
            <a:pPr algn="ctr"/>
            <a:r>
              <a:rPr lang="hr-HR" sz="3200" dirty="0"/>
              <a:t>s</a:t>
            </a:r>
            <a:r>
              <a:rPr lang="hr-HR" sz="3200" dirty="0" smtClean="0"/>
              <a:t>vibanj 2021.</a:t>
            </a:r>
            <a:endParaRPr lang="fr-FR" sz="3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8465E97-A724-4A82-8325-9386BBFAEF89}"/>
              </a:ext>
            </a:extLst>
          </p:cNvPr>
          <p:cNvSpPr txBox="1"/>
          <p:nvPr/>
        </p:nvSpPr>
        <p:spPr>
          <a:xfrm>
            <a:off x="480159" y="4723389"/>
            <a:ext cx="3879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7 učenika+ 3 učitelja</a:t>
            </a:r>
          </a:p>
          <a:p>
            <a:pPr algn="ctr"/>
            <a:r>
              <a:rPr lang="hr-HR" sz="3200" b="1" dirty="0" smtClean="0"/>
              <a:t>5 dana + 2 dana</a:t>
            </a:r>
            <a:endParaRPr lang="fr-FR" sz="32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5766751-D4D9-49BB-AAD1-F125F0C6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37" y="3631098"/>
            <a:ext cx="1714824" cy="81783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7FB6261-4F1B-41ED-B429-F907B22EB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687" y="503294"/>
            <a:ext cx="1714824" cy="81783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098" name="Picture 2" descr="Résultat de recherche d'images pour &quot;vache salers montagne&quot;">
            <a:extLst>
              <a:ext uri="{FF2B5EF4-FFF2-40B4-BE49-F238E27FC236}">
                <a16:creationId xmlns:a16="http://schemas.microsoft.com/office/drawing/2014/main" xmlns="" id="{A2E297A8-540D-4886-A1A3-BB030BCC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23" y="1920036"/>
            <a:ext cx="29337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 de recherche d'images pour &quot;burons&quot;">
            <a:extLst>
              <a:ext uri="{FF2B5EF4-FFF2-40B4-BE49-F238E27FC236}">
                <a16:creationId xmlns:a16="http://schemas.microsoft.com/office/drawing/2014/main" xmlns="" id="{61F78D80-10D1-4CC2-90FB-8C9E1919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6" y="1952627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ésultat de recherche d'images pour &quot;déforestation&quot;">
            <a:extLst>
              <a:ext uri="{FF2B5EF4-FFF2-40B4-BE49-F238E27FC236}">
                <a16:creationId xmlns:a16="http://schemas.microsoft.com/office/drawing/2014/main" xmlns="" id="{582994B8-9D51-4328-9E5E-1D21EA6F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1" y="4805571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ésultat de recherche d'images pour &quot;drapeau francais&quot;">
            <a:extLst>
              <a:ext uri="{FF2B5EF4-FFF2-40B4-BE49-F238E27FC236}">
                <a16:creationId xmlns:a16="http://schemas.microsoft.com/office/drawing/2014/main" xmlns="" id="{F76F51FB-7DEE-45B7-B12F-144CF771F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687" y="3795782"/>
            <a:ext cx="1517443" cy="100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8660297" y="5231221"/>
            <a:ext cx="3391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     </a:t>
            </a:r>
            <a:r>
              <a:rPr lang="hr-HR" sz="2800" dirty="0" err="1" smtClean="0"/>
              <a:t>Collge</a:t>
            </a:r>
            <a:r>
              <a:rPr lang="hr-HR" sz="2800" dirty="0" smtClean="0"/>
              <a:t> </a:t>
            </a:r>
            <a:r>
              <a:rPr lang="hr-HR" sz="2800" dirty="0" err="1" smtClean="0"/>
              <a:t>Jules</a:t>
            </a:r>
            <a:r>
              <a:rPr lang="hr-HR" sz="2800" dirty="0" smtClean="0"/>
              <a:t> </a:t>
            </a:r>
            <a:r>
              <a:rPr lang="hr-HR" sz="2800" dirty="0" err="1" smtClean="0"/>
              <a:t>Ferry</a:t>
            </a:r>
            <a:endParaRPr lang="hr-HR" sz="2800" dirty="0" smtClean="0"/>
          </a:p>
          <a:p>
            <a:r>
              <a:rPr lang="hr-HR" sz="2800" b="1" dirty="0" smtClean="0"/>
              <a:t>             AURILLAC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1762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E807443-31B1-49BE-9DBB-B1DA4DD82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063256"/>
            <a:ext cx="10820851" cy="4914463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Svaka mobilnost i rezultati moraju biti </a:t>
            </a:r>
            <a:r>
              <a:rPr lang="hr-HR" sz="4000" b="1" dirty="0" smtClean="0"/>
              <a:t>medijski popraćeni</a:t>
            </a:r>
            <a:r>
              <a:rPr lang="fr-FR" sz="4000" dirty="0" smtClean="0"/>
              <a:t>. </a:t>
            </a:r>
            <a:endParaRPr lang="fr-FR" sz="40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Web stranice škole (</a:t>
            </a:r>
            <a:r>
              <a:rPr lang="hr-HR" sz="3200" dirty="0" err="1" smtClean="0"/>
              <a:t>Erasmus</a:t>
            </a:r>
            <a:r>
              <a:rPr lang="hr-HR" sz="3200" dirty="0" smtClean="0"/>
              <a:t> kutak), lokalne i regionalne novine, društvene mreže….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endParaRPr lang="fr-FR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752D193-503C-40B7-A73B-B1AE45B37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64" y="2447651"/>
            <a:ext cx="982132" cy="9821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0159810-718E-4574-ACA7-F8B2D7931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49" y="2447650"/>
            <a:ext cx="990319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69851" y="839974"/>
            <a:ext cx="10504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VAŽNO</a:t>
            </a:r>
          </a:p>
          <a:p>
            <a:endParaRPr lang="hr-HR" dirty="0"/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sz="3600" dirty="0" smtClean="0"/>
              <a:t>Učenici su smješteni </a:t>
            </a:r>
            <a:r>
              <a:rPr lang="hr-HR" sz="3600" b="1" dirty="0" smtClean="0"/>
              <a:t>u obitelji domaćina </a:t>
            </a:r>
          </a:p>
          <a:p>
            <a:pPr marL="285750" indent="-285750">
              <a:buFontTx/>
              <a:buChar char="-"/>
            </a:pPr>
            <a:r>
              <a:rPr lang="hr-HR" sz="3600" b="1" dirty="0" smtClean="0"/>
              <a:t>Plaćeni svi troškovi </a:t>
            </a:r>
            <a:endParaRPr lang="hr-HR" sz="3600" dirty="0" smtClean="0"/>
          </a:p>
          <a:p>
            <a:pPr marL="285750" indent="-285750">
              <a:buFontTx/>
              <a:buChar char="-"/>
            </a:pPr>
            <a:r>
              <a:rPr lang="hr-HR" sz="3600" dirty="0" smtClean="0"/>
              <a:t>Mobilnosti </a:t>
            </a:r>
            <a:r>
              <a:rPr lang="hr-HR" sz="3600" dirty="0" smtClean="0"/>
              <a:t>traju 5 dana + 2 dana na putovanje</a:t>
            </a:r>
          </a:p>
          <a:p>
            <a:pPr marL="285750" indent="-285750">
              <a:buFontTx/>
              <a:buChar char="-"/>
            </a:pPr>
            <a:r>
              <a:rPr lang="hr-HR" sz="3600" dirty="0" smtClean="0"/>
              <a:t>Za vrijeme boravka učenici imaju organizirane posjete, radionice, aktivnosti i druženja s domaćinima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8034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5" y="5090633"/>
            <a:ext cx="3243262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84" y="5173182"/>
            <a:ext cx="50292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818167" y="2020186"/>
            <a:ext cx="8793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dirty="0" smtClean="0"/>
              <a:t>  HVALA NA PAŽNJI!!!</a:t>
            </a:r>
            <a:endParaRPr lang="hr-HR" sz="7200" b="1" dirty="0"/>
          </a:p>
        </p:txBody>
      </p:sp>
    </p:spTree>
    <p:extLst>
      <p:ext uri="{BB962C8B-B14F-4D97-AF65-F5344CB8AC3E}">
        <p14:creationId xmlns:p14="http://schemas.microsoft.com/office/powerpoint/2010/main" val="7525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8633A8D-34CC-4E2C-B1B3-42E1384E9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8660" y="202019"/>
            <a:ext cx="5911703" cy="34048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tx1"/>
                </a:solidFill>
              </a:rPr>
              <a:t>5 država</a:t>
            </a:r>
            <a:r>
              <a:rPr lang="hr-HR" sz="3200" dirty="0" smtClean="0">
                <a:solidFill>
                  <a:schemeClr val="tx1"/>
                </a:solidFill>
              </a:rPr>
              <a:t>: </a:t>
            </a:r>
            <a:endParaRPr lang="hr-HR" sz="3200" dirty="0" smtClean="0">
              <a:solidFill>
                <a:schemeClr val="tx1"/>
              </a:solidFill>
            </a:endParaRPr>
          </a:p>
          <a:p>
            <a:r>
              <a:rPr lang="hr-HR" sz="3200" dirty="0" smtClean="0">
                <a:solidFill>
                  <a:schemeClr val="tx1"/>
                </a:solidFill>
              </a:rPr>
              <a:t>Francuska (koordinator), </a:t>
            </a:r>
          </a:p>
          <a:p>
            <a:r>
              <a:rPr lang="hr-HR" sz="3200" dirty="0" smtClean="0">
                <a:solidFill>
                  <a:schemeClr val="tx1"/>
                </a:solidFill>
              </a:rPr>
              <a:t>Španjolska</a:t>
            </a:r>
            <a:r>
              <a:rPr lang="hr-HR" sz="3200" dirty="0" smtClean="0">
                <a:solidFill>
                  <a:schemeClr val="tx1"/>
                </a:solidFill>
              </a:rPr>
              <a:t>, UK, Norveška i </a:t>
            </a:r>
            <a:r>
              <a:rPr lang="hr-HR" sz="3200" dirty="0" smtClean="0">
                <a:solidFill>
                  <a:schemeClr val="tx1"/>
                </a:solidFill>
              </a:rPr>
              <a:t>Hrvatska</a:t>
            </a:r>
          </a:p>
          <a:p>
            <a:r>
              <a:rPr lang="nn-NO" sz="3200" b="1" dirty="0" smtClean="0">
                <a:solidFill>
                  <a:schemeClr val="tx1"/>
                </a:solidFill>
              </a:rPr>
              <a:t>6 </a:t>
            </a:r>
            <a:r>
              <a:rPr lang="nn-NO" sz="3200" b="1" dirty="0">
                <a:solidFill>
                  <a:schemeClr val="tx1"/>
                </a:solidFill>
              </a:rPr>
              <a:t>učitelja i 28 učenika</a:t>
            </a:r>
          </a:p>
          <a:p>
            <a:r>
              <a:rPr lang="nn-NO" sz="3200" dirty="0">
                <a:solidFill>
                  <a:schemeClr val="tx1"/>
                </a:solidFill>
              </a:rPr>
              <a:t>Trajanje: </a:t>
            </a:r>
            <a:r>
              <a:rPr lang="nn-NO" sz="3200" b="1" dirty="0" smtClean="0">
                <a:solidFill>
                  <a:schemeClr val="tx1"/>
                </a:solidFill>
              </a:rPr>
              <a:t>2 </a:t>
            </a:r>
            <a:r>
              <a:rPr lang="nn-NO" sz="3200" b="1" dirty="0">
                <a:solidFill>
                  <a:schemeClr val="tx1"/>
                </a:solidFill>
              </a:rPr>
              <a:t>godine</a:t>
            </a:r>
          </a:p>
          <a:p>
            <a:endParaRPr lang="hr-HR" sz="3200" dirty="0" smtClean="0">
              <a:solidFill>
                <a:schemeClr val="tx1"/>
              </a:solidFill>
            </a:endParaRPr>
          </a:p>
          <a:p>
            <a:endParaRPr lang="hr-HR" sz="3200" dirty="0"/>
          </a:p>
          <a:p>
            <a:endParaRPr lang="fr-FR" sz="3200" dirty="0"/>
          </a:p>
          <a:p>
            <a:endParaRPr lang="fr-FR" sz="3200" b="1" dirty="0"/>
          </a:p>
          <a:p>
            <a:endParaRPr lang="fr-FR" sz="3200" dirty="0"/>
          </a:p>
        </p:txBody>
      </p:sp>
      <p:pic>
        <p:nvPicPr>
          <p:cNvPr id="1026" name="Picture 2" descr="Résultat de recherche d'images pour &quot;drapeau croate&quot;">
            <a:extLst>
              <a:ext uri="{FF2B5EF4-FFF2-40B4-BE49-F238E27FC236}">
                <a16:creationId xmlns:a16="http://schemas.microsoft.com/office/drawing/2014/main" xmlns="" id="{808A4442-1DF6-4143-B560-37AFB0FD9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77" y="2859300"/>
            <a:ext cx="2534415" cy="16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drapeau francais&quot;">
            <a:extLst>
              <a:ext uri="{FF2B5EF4-FFF2-40B4-BE49-F238E27FC236}">
                <a16:creationId xmlns:a16="http://schemas.microsoft.com/office/drawing/2014/main" xmlns="" id="{9C9F301B-18DA-4278-9EC7-E23A8078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7" y="914619"/>
            <a:ext cx="2231720" cy="14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drapeau norvegien&quot;">
            <a:extLst>
              <a:ext uri="{FF2B5EF4-FFF2-40B4-BE49-F238E27FC236}">
                <a16:creationId xmlns:a16="http://schemas.microsoft.com/office/drawing/2014/main" xmlns="" id="{706C76FF-A090-445F-9FAE-E1717E8A0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6" y="4901306"/>
            <a:ext cx="2137955" cy="15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drapeau espagnol&quot;">
            <a:extLst>
              <a:ext uri="{FF2B5EF4-FFF2-40B4-BE49-F238E27FC236}">
                <a16:creationId xmlns:a16="http://schemas.microsoft.com/office/drawing/2014/main" xmlns="" id="{931D77D7-3DA2-4B27-9379-D4A63BB18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17027"/>
          <a:stretch/>
        </p:blipFill>
        <p:spPr bwMode="auto">
          <a:xfrm>
            <a:off x="565878" y="914617"/>
            <a:ext cx="2256595" cy="145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drapeau britannique&quot;">
            <a:extLst>
              <a:ext uri="{FF2B5EF4-FFF2-40B4-BE49-F238E27FC236}">
                <a16:creationId xmlns:a16="http://schemas.microsoft.com/office/drawing/2014/main" xmlns="" id="{F1798D85-769F-4AA2-837C-F2295D00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87" y="4905701"/>
            <a:ext cx="2540064" cy="16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48" y="3702568"/>
            <a:ext cx="5688420" cy="31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80485" y="680485"/>
            <a:ext cx="105900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u="sng" dirty="0" smtClean="0"/>
              <a:t>ODABIR UČENIKA</a:t>
            </a:r>
            <a:r>
              <a:rPr lang="hr-HR" sz="3200" dirty="0" smtClean="0"/>
              <a:t>:</a:t>
            </a:r>
          </a:p>
          <a:p>
            <a:endParaRPr lang="hr-HR" sz="3200" dirty="0" smtClean="0"/>
          </a:p>
          <a:p>
            <a:pPr marL="285750" indent="-285750">
              <a:buFontTx/>
              <a:buChar char="-"/>
            </a:pPr>
            <a:r>
              <a:rPr lang="hr-HR" sz="3200" dirty="0" smtClean="0"/>
              <a:t>UČENICI 6. </a:t>
            </a:r>
            <a:r>
              <a:rPr lang="hr-HR" sz="3200" dirty="0" smtClean="0"/>
              <a:t>i </a:t>
            </a:r>
            <a:r>
              <a:rPr lang="hr-HR" sz="3200" dirty="0" smtClean="0"/>
              <a:t>7. RAZREDA – uvjet: isti učenici moraju sudjelovati u mobilnosti i aktivnostima 2 godine</a:t>
            </a:r>
          </a:p>
          <a:p>
            <a:pPr marL="285750" indent="-285750">
              <a:buFontTx/>
              <a:buChar char="-"/>
            </a:pPr>
            <a:endParaRPr lang="hr-HR" sz="3200" dirty="0"/>
          </a:p>
          <a:p>
            <a:pPr marL="285750" indent="-285750">
              <a:buFontTx/>
              <a:buChar char="-"/>
            </a:pPr>
            <a:r>
              <a:rPr lang="hr-HR" sz="3200" dirty="0" smtClean="0"/>
              <a:t>KRITERIJI:</a:t>
            </a:r>
          </a:p>
          <a:p>
            <a:r>
              <a:rPr lang="hr-HR" sz="3200" dirty="0" smtClean="0"/>
              <a:t>1. poznavanje engleskog jezika</a:t>
            </a:r>
          </a:p>
          <a:p>
            <a:r>
              <a:rPr lang="hr-HR" sz="3200" dirty="0" smtClean="0"/>
              <a:t>2. spremnost na rad, </a:t>
            </a:r>
            <a:r>
              <a:rPr lang="hr-HR" sz="3200" dirty="0" smtClean="0"/>
              <a:t>upornost i </a:t>
            </a:r>
            <a:r>
              <a:rPr lang="hr-HR" sz="3200" dirty="0" smtClean="0"/>
              <a:t>motivacija</a:t>
            </a:r>
          </a:p>
          <a:p>
            <a:r>
              <a:rPr lang="hr-HR" sz="3200" dirty="0" smtClean="0"/>
              <a:t>3. tjelesna kondicija i opće psihofizičko stanje</a:t>
            </a:r>
          </a:p>
          <a:p>
            <a:r>
              <a:rPr lang="hr-HR" sz="3200" dirty="0" smtClean="0"/>
              <a:t>4. socijalne vještine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0388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DAD781D-C30C-4354-A9AC-0F39B6FC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37" y="1873290"/>
            <a:ext cx="10717696" cy="4482410"/>
          </a:xfrm>
        </p:spPr>
        <p:txBody>
          <a:bodyPr>
            <a:normAutofit lnSpcReduction="10000"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1)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Nastanak i građa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planina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/>
              <a:t>(</a:t>
            </a:r>
            <a:r>
              <a:rPr lang="fr-FR" sz="3200" dirty="0" smtClean="0"/>
              <a:t>te</a:t>
            </a:r>
            <a:r>
              <a:rPr lang="hr-HR" sz="3200" dirty="0" smtClean="0"/>
              <a:t>ktonika</a:t>
            </a:r>
            <a:r>
              <a:rPr lang="fr-FR" sz="3200" dirty="0" smtClean="0"/>
              <a:t>, v</a:t>
            </a:r>
            <a:r>
              <a:rPr lang="hr-HR" sz="3200" dirty="0" smtClean="0"/>
              <a:t>u</a:t>
            </a:r>
            <a:r>
              <a:rPr lang="fr-FR" sz="3200" dirty="0" smtClean="0"/>
              <a:t>l</a:t>
            </a:r>
            <a:r>
              <a:rPr lang="hr-HR" sz="3200" dirty="0" smtClean="0"/>
              <a:t>kanizam</a:t>
            </a:r>
            <a:r>
              <a:rPr lang="fr-FR" sz="3200" dirty="0" smtClean="0"/>
              <a:t>, </a:t>
            </a:r>
            <a:r>
              <a:rPr lang="hr-HR" sz="3200" dirty="0" err="1" smtClean="0"/>
              <a:t>erozija</a:t>
            </a:r>
            <a:r>
              <a:rPr lang="hr-HR" sz="3200" dirty="0" err="1" smtClean="0"/>
              <a:t>.</a:t>
            </a:r>
            <a:r>
              <a:rPr lang="hr-HR" sz="3200" dirty="0" smtClean="0"/>
              <a:t>.</a:t>
            </a:r>
            <a:r>
              <a:rPr lang="fr-FR" sz="3200" dirty="0" smtClean="0"/>
              <a:t>.)</a:t>
            </a:r>
            <a:endParaRPr lang="fr-FR" sz="3200" dirty="0"/>
          </a:p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2)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Ekosustav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smtClean="0"/>
              <a:t>(</a:t>
            </a:r>
            <a:r>
              <a:rPr lang="hr-HR" sz="3200" dirty="0" smtClean="0"/>
              <a:t>biljni i životinjski svijet</a:t>
            </a:r>
            <a:r>
              <a:rPr lang="fr-FR" sz="3200" dirty="0" smtClean="0"/>
              <a:t>,</a:t>
            </a:r>
            <a:r>
              <a:rPr lang="hr-HR" sz="3200" dirty="0" smtClean="0"/>
              <a:t> </a:t>
            </a:r>
            <a:r>
              <a:rPr lang="hr-HR" sz="3200" dirty="0" smtClean="0"/>
              <a:t>promjene</a:t>
            </a:r>
            <a:r>
              <a:rPr lang="fr-FR" sz="3200" dirty="0" smtClean="0"/>
              <a:t> </a:t>
            </a:r>
            <a:r>
              <a:rPr lang="hr-HR" sz="3200" dirty="0"/>
              <a:t>k</a:t>
            </a:r>
            <a:r>
              <a:rPr lang="fr-FR" sz="3200" dirty="0" smtClean="0"/>
              <a:t>lima</a:t>
            </a:r>
            <a:r>
              <a:rPr lang="hr-HR" sz="3200" dirty="0" smtClean="0"/>
              <a:t>..</a:t>
            </a:r>
            <a:r>
              <a:rPr lang="fr-FR" sz="3200" dirty="0" smtClean="0"/>
              <a:t>)</a:t>
            </a:r>
            <a:endParaRPr lang="fr-FR" sz="3200" dirty="0"/>
          </a:p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3)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Sigurnost u planinama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3200" b="1" dirty="0"/>
          </a:p>
          <a:p>
            <a:pPr marL="0" indent="0">
              <a:buNone/>
            </a:pPr>
            <a:r>
              <a:rPr lang="fr-FR" sz="3200" dirty="0" smtClean="0"/>
              <a:t>(</a:t>
            </a:r>
            <a:r>
              <a:rPr lang="hr-HR" sz="3200" dirty="0" smtClean="0"/>
              <a:t>orijentacija, opasnosti u planinama…</a:t>
            </a:r>
            <a:r>
              <a:rPr lang="fr-FR" sz="3200" dirty="0" smtClean="0"/>
              <a:t>)</a:t>
            </a:r>
            <a:endParaRPr lang="fr-FR" sz="3200" dirty="0"/>
          </a:p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4)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Ljudska aktivnost u planinama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3200" dirty="0" smtClean="0"/>
              <a:t>(</a:t>
            </a:r>
            <a:r>
              <a:rPr lang="hr-HR" sz="3200" dirty="0" smtClean="0"/>
              <a:t>turizam, naselja….</a:t>
            </a:r>
            <a:r>
              <a:rPr lang="fr-FR" sz="3200" dirty="0" smtClean="0"/>
              <a:t>.)</a:t>
            </a:r>
            <a:endParaRPr lang="fr-FR" sz="3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94AB75-BE6E-4CF5-A75C-E9213724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5" y="280051"/>
            <a:ext cx="10840279" cy="1507067"/>
          </a:xfrm>
        </p:spPr>
        <p:txBody>
          <a:bodyPr/>
          <a:lstStyle/>
          <a:p>
            <a:r>
              <a:rPr lang="hr-HR" dirty="0" smtClean="0"/>
              <a:t>Radionice i aktivnosti za učenike: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9292857" y="510363"/>
            <a:ext cx="246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 </a:t>
            </a:r>
            <a:r>
              <a:rPr lang="hr-HR" sz="2800" dirty="0" smtClean="0"/>
              <a:t> </a:t>
            </a:r>
            <a:endParaRPr lang="hr-HR" sz="2800" dirty="0"/>
          </a:p>
        </p:txBody>
      </p:sp>
      <p:sp>
        <p:nvSpPr>
          <p:cNvPr id="4" name="Desna vitičasta zagrada 3"/>
          <p:cNvSpPr/>
          <p:nvPr/>
        </p:nvSpPr>
        <p:spPr>
          <a:xfrm>
            <a:off x="7761769" y="1775637"/>
            <a:ext cx="1148316" cy="4380614"/>
          </a:xfrm>
          <a:prstGeom prst="rightBrace">
            <a:avLst/>
          </a:prstGeom>
          <a:ln w="28575">
            <a:solidFill>
              <a:schemeClr val="tx1">
                <a:lumMod val="85000"/>
                <a:lumOff val="1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9005778" y="2721937"/>
            <a:ext cx="3186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IZRADA </a:t>
            </a:r>
            <a:r>
              <a:rPr lang="hr-HR" sz="3200" b="1" dirty="0" smtClean="0"/>
              <a:t>PLANINARSKOG VODIČA NA ENGLESKOM JEZIKU</a:t>
            </a:r>
            <a:endParaRPr lang="hr-HR" sz="3200" b="1" dirty="0" smtClean="0"/>
          </a:p>
          <a:p>
            <a:endParaRPr lang="hr-H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0508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925033" y="2020187"/>
            <a:ext cx="10738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Učenici </a:t>
            </a:r>
            <a:r>
              <a:rPr lang="hr-HR" sz="3200" u="sng" dirty="0" smtClean="0"/>
              <a:t>prije </a:t>
            </a:r>
            <a:r>
              <a:rPr lang="hr-HR" sz="3200" u="sng" dirty="0"/>
              <a:t>svake mobilnosti </a:t>
            </a:r>
            <a:r>
              <a:rPr lang="hr-HR" sz="3200" dirty="0"/>
              <a:t>pripremaju </a:t>
            </a:r>
            <a:r>
              <a:rPr lang="hr-HR" sz="3200" b="1" dirty="0" smtClean="0"/>
              <a:t>AKTIVNOSTI I RADIONICE  </a:t>
            </a:r>
            <a:r>
              <a:rPr lang="hr-HR" sz="3200" b="1" dirty="0"/>
              <a:t>na engleskom jeziku </a:t>
            </a:r>
            <a:r>
              <a:rPr lang="hr-HR" sz="3200" dirty="0"/>
              <a:t>koje prezentiraju u zemlji domaćina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5" y="4017872"/>
            <a:ext cx="338931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69" y="4645726"/>
            <a:ext cx="9144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80" y="4017869"/>
            <a:ext cx="374332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07" y="4733833"/>
            <a:ext cx="14144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75" y="4733833"/>
            <a:ext cx="1463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084522" y="839972"/>
            <a:ext cx="3880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/>
              <a:t>VAŽNO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1120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20994" y="659220"/>
            <a:ext cx="61349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AKTIVNOSTI i RADIONICE </a:t>
            </a:r>
            <a:r>
              <a:rPr lang="hr-HR" sz="3200" dirty="0" smtClean="0"/>
              <a:t>ZA UČITELJE – </a:t>
            </a:r>
            <a:r>
              <a:rPr lang="hr-HR" sz="3200" dirty="0" smtClean="0"/>
              <a:t>(1 - </a:t>
            </a:r>
            <a:r>
              <a:rPr lang="hr-HR" sz="3200" dirty="0" smtClean="0"/>
              <a:t>2 dana)</a:t>
            </a:r>
          </a:p>
          <a:p>
            <a:endParaRPr lang="hr-HR" dirty="0"/>
          </a:p>
          <a:p>
            <a:endParaRPr lang="hr-HR" dirty="0" smtClean="0"/>
          </a:p>
          <a:p>
            <a:pPr marL="342900" indent="-342900">
              <a:buAutoNum type="arabicPeriod"/>
            </a:pPr>
            <a:r>
              <a:rPr lang="hr-HR" sz="3200" dirty="0" smtClean="0"/>
              <a:t>Organizacija školskog sustava – usporedbe </a:t>
            </a:r>
          </a:p>
          <a:p>
            <a:pPr marL="342900" indent="-342900">
              <a:buAutoNum type="arabicPeriod"/>
            </a:pPr>
            <a:r>
              <a:rPr lang="hr-HR" sz="3200" dirty="0" smtClean="0"/>
              <a:t>Učenje i poučavanje – vrednovanje</a:t>
            </a:r>
          </a:p>
          <a:p>
            <a:pPr marL="342900" indent="-342900">
              <a:buAutoNum type="arabicPeriod"/>
            </a:pPr>
            <a:r>
              <a:rPr lang="hr-HR" sz="3200" dirty="0" smtClean="0"/>
              <a:t>Inkluzija – učenici s posebnim potrebama i teškoćama u učenju</a:t>
            </a:r>
          </a:p>
          <a:p>
            <a:pPr marL="342900" indent="-342900">
              <a:buAutoNum type="arabicPeriod"/>
            </a:pPr>
            <a:r>
              <a:rPr lang="hr-HR" sz="3200" dirty="0" smtClean="0"/>
              <a:t>Primjeri dobre prakse</a:t>
            </a:r>
            <a:endParaRPr lang="hr-HR" sz="32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7070652" y="2796364"/>
            <a:ext cx="47952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jedan </a:t>
            </a:r>
            <a:r>
              <a:rPr lang="hr-HR" sz="3200" dirty="0"/>
              <a:t>u</a:t>
            </a:r>
            <a:r>
              <a:rPr lang="hr-HR" sz="3200" dirty="0" smtClean="0"/>
              <a:t>čitelj </a:t>
            </a:r>
            <a:r>
              <a:rPr lang="hr-HR" sz="3200" dirty="0" smtClean="0"/>
              <a:t>- pratnja djeci  u </a:t>
            </a:r>
            <a:r>
              <a:rPr lang="hr-HR" sz="3200" dirty="0" smtClean="0"/>
              <a:t>planinarenju</a:t>
            </a:r>
          </a:p>
          <a:p>
            <a:endParaRPr lang="hr-HR" sz="3200" dirty="0" smtClean="0"/>
          </a:p>
          <a:p>
            <a:r>
              <a:rPr lang="hr-HR" sz="3200" dirty="0" smtClean="0"/>
              <a:t>dva</a:t>
            </a:r>
            <a:r>
              <a:rPr lang="hr-HR" sz="3200" dirty="0" smtClean="0"/>
              <a:t> </a:t>
            </a:r>
            <a:r>
              <a:rPr lang="hr-HR" sz="3200" dirty="0" smtClean="0"/>
              <a:t>učitelja - radionice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2420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876217F-E250-41F0-9226-3BA32C72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14" y="271027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Upoznavanje i predstavljanje</a:t>
            </a:r>
            <a:br>
              <a:rPr lang="hr-HR" b="1" dirty="0" smtClean="0"/>
            </a:br>
            <a:r>
              <a:rPr lang="hr-HR" dirty="0" smtClean="0"/>
              <a:t>(škola, grad, država, regija, planine)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4E02B1-825C-4A95-B557-8FA84DD4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6" y="2368518"/>
            <a:ext cx="5294681" cy="2525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xmlns="" id="{DCB2C049-EC9D-407D-AE63-BFAAFA8F2168}"/>
              </a:ext>
            </a:extLst>
          </p:cNvPr>
          <p:cNvSpPr/>
          <p:nvPr/>
        </p:nvSpPr>
        <p:spPr>
          <a:xfrm>
            <a:off x="6184914" y="3082786"/>
            <a:ext cx="1630017" cy="1096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503BF16-954F-44A4-98AE-5809E9F31BB9}"/>
              </a:ext>
            </a:extLst>
          </p:cNvPr>
          <p:cNvSpPr txBox="1"/>
          <p:nvPr/>
        </p:nvSpPr>
        <p:spPr>
          <a:xfrm>
            <a:off x="7814931" y="1886688"/>
            <a:ext cx="3108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ŠPANJOLSKA</a:t>
            </a:r>
          </a:p>
          <a:p>
            <a:pPr algn="ctr"/>
            <a:r>
              <a:rPr lang="hr-HR" sz="3600" dirty="0"/>
              <a:t>s</a:t>
            </a:r>
            <a:r>
              <a:rPr lang="hr-HR" sz="3600" dirty="0" smtClean="0"/>
              <a:t>iječanj 2020</a:t>
            </a:r>
            <a:r>
              <a:rPr lang="hr-HR" sz="2400" dirty="0" smtClean="0"/>
              <a:t>.</a:t>
            </a:r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23971EB-61BC-4BD3-8A2C-4D2E6BEC30B4}"/>
              </a:ext>
            </a:extLst>
          </p:cNvPr>
          <p:cNvSpPr txBox="1"/>
          <p:nvPr/>
        </p:nvSpPr>
        <p:spPr>
          <a:xfrm>
            <a:off x="746637" y="5135443"/>
            <a:ext cx="4920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7 učenika + 3 učitelja </a:t>
            </a:r>
          </a:p>
          <a:p>
            <a:pPr algn="ctr"/>
            <a:r>
              <a:rPr lang="hr-HR" sz="3200" b="1" dirty="0" smtClean="0"/>
              <a:t>5 dana + 2 dana</a:t>
            </a:r>
            <a:endParaRPr lang="fr-FR" sz="32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F9C39C7-C157-45A7-B47C-6D2C1644F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5" t="2495" r="7485" b="80041"/>
          <a:stretch/>
        </p:blipFill>
        <p:spPr>
          <a:xfrm>
            <a:off x="9863577" y="613492"/>
            <a:ext cx="1307287" cy="82213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5" name="Picture 8" descr="Résultat de recherche d'images pour &quot;drapeau espagnol&quot;">
            <a:extLst>
              <a:ext uri="{FF2B5EF4-FFF2-40B4-BE49-F238E27FC236}">
                <a16:creationId xmlns:a16="http://schemas.microsoft.com/office/drawing/2014/main" xmlns="" id="{699ED1BE-8DD8-49AA-93ED-2517FD28D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17027"/>
          <a:stretch/>
        </p:blipFill>
        <p:spPr bwMode="auto">
          <a:xfrm>
            <a:off x="8589655" y="3224205"/>
            <a:ext cx="1517443" cy="9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7407271" y="4596834"/>
            <a:ext cx="4912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    IES </a:t>
            </a:r>
            <a:r>
              <a:rPr lang="hr-HR" sz="3200" dirty="0" err="1" smtClean="0"/>
              <a:t>Bernat</a:t>
            </a:r>
            <a:r>
              <a:rPr lang="hr-HR" sz="3200" dirty="0" smtClean="0"/>
              <a:t> de </a:t>
            </a:r>
            <a:r>
              <a:rPr lang="hr-HR" sz="3200" dirty="0" err="1" smtClean="0"/>
              <a:t>Sarria</a:t>
            </a:r>
            <a:r>
              <a:rPr lang="hr-HR" sz="3200" dirty="0" smtClean="0"/>
              <a:t>, </a:t>
            </a:r>
          </a:p>
          <a:p>
            <a:r>
              <a:rPr lang="hr-HR" sz="3200" b="1" dirty="0" smtClean="0"/>
              <a:t>          BENIDORM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5739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03E2E5-5643-4C28-80F0-07A0A15A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445419"/>
            <a:ext cx="10884936" cy="168486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1) </a:t>
            </a:r>
            <a:r>
              <a:rPr lang="hr-HR" b="1" dirty="0" smtClean="0">
                <a:solidFill>
                  <a:schemeClr val="bg1"/>
                </a:solidFill>
              </a:rPr>
              <a:t>NASTANAK PLANINA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/>
              <a:t>(</a:t>
            </a:r>
            <a:r>
              <a:rPr lang="fr-FR" dirty="0" smtClean="0"/>
              <a:t>te</a:t>
            </a:r>
            <a:r>
              <a:rPr lang="hr-HR" dirty="0" err="1" smtClean="0"/>
              <a:t>ktonika</a:t>
            </a:r>
            <a:r>
              <a:rPr lang="fr-FR" dirty="0" smtClean="0"/>
              <a:t>, v</a:t>
            </a:r>
            <a:r>
              <a:rPr lang="hr-HR" dirty="0" err="1" smtClean="0"/>
              <a:t>ulkanizam</a:t>
            </a:r>
            <a:r>
              <a:rPr lang="fr-FR" dirty="0" smtClean="0"/>
              <a:t>, </a:t>
            </a:r>
            <a:r>
              <a:rPr lang="hr-HR" dirty="0" smtClean="0"/>
              <a:t>erozija…</a:t>
            </a:r>
            <a:r>
              <a:rPr lang="fr-FR" dirty="0" smtClean="0"/>
              <a:t>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3074" name="Picture 2" descr="Résultat de recherche d'images pour &quot;volcan schema&quot;">
            <a:extLst>
              <a:ext uri="{FF2B5EF4-FFF2-40B4-BE49-F238E27FC236}">
                <a16:creationId xmlns:a16="http://schemas.microsoft.com/office/drawing/2014/main" xmlns="" id="{0F361595-8B97-4CBC-A2CA-5352BF2D9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1959251"/>
            <a:ext cx="1989861" cy="180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erosion montagnes&quot;">
            <a:extLst>
              <a:ext uri="{FF2B5EF4-FFF2-40B4-BE49-F238E27FC236}">
                <a16:creationId xmlns:a16="http://schemas.microsoft.com/office/drawing/2014/main" xmlns="" id="{B592F755-DDD0-47F3-B023-CD2A09F6E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22" y="1959251"/>
            <a:ext cx="2711479" cy="180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xmlns="" id="{F3B4BBA4-B0AB-4DBE-B3EC-AE5B64FC33C0}"/>
              </a:ext>
            </a:extLst>
          </p:cNvPr>
          <p:cNvSpPr/>
          <p:nvPr/>
        </p:nvSpPr>
        <p:spPr>
          <a:xfrm>
            <a:off x="7845289" y="3631096"/>
            <a:ext cx="1630017" cy="1096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Résultat de recherche d'images pour &quot;drapeau croate&quot;">
            <a:extLst>
              <a:ext uri="{FF2B5EF4-FFF2-40B4-BE49-F238E27FC236}">
                <a16:creationId xmlns:a16="http://schemas.microsoft.com/office/drawing/2014/main" xmlns="" id="{1EE0B58F-E834-4D50-8A7C-E44A19EB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38" y="3702584"/>
            <a:ext cx="1433067" cy="9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B1D27D1-0FC0-4EB1-9CB7-EE956402A05E}"/>
              </a:ext>
            </a:extLst>
          </p:cNvPr>
          <p:cNvSpPr txBox="1"/>
          <p:nvPr/>
        </p:nvSpPr>
        <p:spPr>
          <a:xfrm>
            <a:off x="9280940" y="2261269"/>
            <a:ext cx="270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Hrvatska</a:t>
            </a:r>
          </a:p>
          <a:p>
            <a:pPr algn="ctr"/>
            <a:r>
              <a:rPr lang="hr-HR" sz="3600" dirty="0" smtClean="0"/>
              <a:t>travanj </a:t>
            </a:r>
            <a:r>
              <a:rPr lang="fr-FR" sz="3600" dirty="0" smtClean="0"/>
              <a:t>2020</a:t>
            </a:r>
            <a:r>
              <a:rPr lang="hr-HR" sz="3600" dirty="0" smtClean="0"/>
              <a:t>.</a:t>
            </a:r>
            <a:endParaRPr lang="fr-FR" sz="3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D6309B9-76E3-45E8-9F29-595980833377}"/>
              </a:ext>
            </a:extLst>
          </p:cNvPr>
          <p:cNvSpPr txBox="1"/>
          <p:nvPr/>
        </p:nvSpPr>
        <p:spPr>
          <a:xfrm>
            <a:off x="9475306" y="5117786"/>
            <a:ext cx="2703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smtClean="0"/>
              <a:t>DOMAĆINI</a:t>
            </a:r>
            <a:endParaRPr lang="hr-HR" sz="2800" b="1" dirty="0" smtClean="0"/>
          </a:p>
          <a:p>
            <a:pPr algn="ctr"/>
            <a:r>
              <a:rPr lang="hr-HR" sz="2800" b="1" dirty="0" smtClean="0"/>
              <a:t>5 dana</a:t>
            </a:r>
            <a:endParaRPr lang="fr-FR" sz="28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5EC54B2-AA91-4418-90D8-E74B27C1DC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5" t="2495" r="7485" b="80041"/>
          <a:stretch/>
        </p:blipFill>
        <p:spPr>
          <a:xfrm>
            <a:off x="9979019" y="608685"/>
            <a:ext cx="1307287" cy="82213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7E22315-BEDD-4CC4-BA88-9638DB781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98" y="3950475"/>
            <a:ext cx="2447589" cy="116731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" name="TekstniOkvir 2"/>
          <p:cNvSpPr txBox="1"/>
          <p:nvPr/>
        </p:nvSpPr>
        <p:spPr>
          <a:xfrm>
            <a:off x="850606" y="5660357"/>
            <a:ext cx="687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Katolička osnovna škola, </a:t>
            </a:r>
            <a:r>
              <a:rPr lang="hr-HR" sz="2800" b="1" dirty="0" smtClean="0"/>
              <a:t>ŠIBENIK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385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03E2E5-5643-4C28-80F0-07A0A15A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445419"/>
            <a:ext cx="10884936" cy="168486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2) </a:t>
            </a:r>
            <a:r>
              <a:rPr lang="hr-HR" b="1" dirty="0" smtClean="0">
                <a:solidFill>
                  <a:schemeClr val="bg1"/>
                </a:solidFill>
              </a:rPr>
              <a:t>EKOSUSTAV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/>
              <a:t>(</a:t>
            </a:r>
            <a:r>
              <a:rPr lang="hr-HR" dirty="0" smtClean="0"/>
              <a:t>biljni i životinjski svijet, </a:t>
            </a:r>
            <a:r>
              <a:rPr lang="hr-HR" dirty="0" smtClean="0"/>
              <a:t>klima, zaštita okoliša</a:t>
            </a:r>
            <a:r>
              <a:rPr lang="fr-FR" dirty="0" smtClean="0"/>
              <a:t>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xmlns="" id="{CED87910-F360-4C78-A729-2693499FAFD3}"/>
              </a:ext>
            </a:extLst>
          </p:cNvPr>
          <p:cNvSpPr/>
          <p:nvPr/>
        </p:nvSpPr>
        <p:spPr>
          <a:xfrm>
            <a:off x="7845289" y="3631096"/>
            <a:ext cx="1630017" cy="1096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48711A-7D81-4AF0-B991-6490F012632B}"/>
              </a:ext>
            </a:extLst>
          </p:cNvPr>
          <p:cNvSpPr txBox="1"/>
          <p:nvPr/>
        </p:nvSpPr>
        <p:spPr>
          <a:xfrm>
            <a:off x="9022619" y="2536276"/>
            <a:ext cx="270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UK </a:t>
            </a:r>
          </a:p>
          <a:p>
            <a:pPr algn="ctr"/>
            <a:r>
              <a:rPr lang="hr-HR" sz="3600" dirty="0" smtClean="0"/>
              <a:t>rujan</a:t>
            </a:r>
            <a:r>
              <a:rPr lang="fr-FR" sz="3600" dirty="0" smtClean="0"/>
              <a:t> 2020</a:t>
            </a:r>
            <a:r>
              <a:rPr lang="hr-HR" sz="3600" dirty="0" smtClean="0"/>
              <a:t>.</a:t>
            </a:r>
            <a:endParaRPr lang="fr-FR" sz="3600" dirty="0"/>
          </a:p>
        </p:txBody>
      </p:sp>
      <p:pic>
        <p:nvPicPr>
          <p:cNvPr id="6146" name="Picture 2" descr="Résultat de recherche d'images pour &quot;gentiane&quot;">
            <a:extLst>
              <a:ext uri="{FF2B5EF4-FFF2-40B4-BE49-F238E27FC236}">
                <a16:creationId xmlns:a16="http://schemas.microsoft.com/office/drawing/2014/main" xmlns="" id="{A20179DD-3053-4CE1-9DDB-A4799B4A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4" y="2212040"/>
            <a:ext cx="2238503" cy="18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ésultat de recherche d'images pour &quot;marmotte&quot;">
            <a:extLst>
              <a:ext uri="{FF2B5EF4-FFF2-40B4-BE49-F238E27FC236}">
                <a16:creationId xmlns:a16="http://schemas.microsoft.com/office/drawing/2014/main" xmlns="" id="{AA48BC8D-55FE-4285-8043-7602699A2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63" y="2090172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ésultat de recherche d'images pour &quot;drapeau britannique&quot;">
            <a:extLst>
              <a:ext uri="{FF2B5EF4-FFF2-40B4-BE49-F238E27FC236}">
                <a16:creationId xmlns:a16="http://schemas.microsoft.com/office/drawing/2014/main" xmlns="" id="{4F79B8E2-9566-40C7-BAB3-7363C4D8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364" y="3804672"/>
            <a:ext cx="1427955" cy="9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8B98787-96F4-42A8-A204-D9B650E93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37" y="3631098"/>
            <a:ext cx="1714824" cy="81783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965930E-F5FE-4D43-824D-2F2F4FF104C3}"/>
              </a:ext>
            </a:extLst>
          </p:cNvPr>
          <p:cNvSpPr txBox="1"/>
          <p:nvPr/>
        </p:nvSpPr>
        <p:spPr>
          <a:xfrm>
            <a:off x="2000732" y="4735471"/>
            <a:ext cx="4506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7 učenika + 3 učitelja</a:t>
            </a:r>
          </a:p>
          <a:p>
            <a:pPr algn="ctr"/>
            <a:r>
              <a:rPr lang="hr-HR" sz="3200" b="1" dirty="0" smtClean="0"/>
              <a:t>5 dana+ 2 dana</a:t>
            </a:r>
          </a:p>
          <a:p>
            <a:pPr algn="ctr"/>
            <a:endParaRPr lang="fr-FR" sz="2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A173BD3-BEBD-43F4-A8F0-D905ACBE3E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5" t="2495" r="7485" b="80041"/>
          <a:stretch/>
        </p:blipFill>
        <p:spPr>
          <a:xfrm>
            <a:off x="9740405" y="1598953"/>
            <a:ext cx="1307287" cy="82213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TekstniOkvir 4"/>
          <p:cNvSpPr txBox="1"/>
          <p:nvPr/>
        </p:nvSpPr>
        <p:spPr>
          <a:xfrm>
            <a:off x="8800476" y="5297262"/>
            <a:ext cx="3391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Greenfield</a:t>
            </a:r>
            <a:r>
              <a:rPr lang="hr-HR" sz="2800" dirty="0" smtClean="0"/>
              <a:t> </a:t>
            </a:r>
            <a:r>
              <a:rPr lang="hr-HR" sz="2800" dirty="0" err="1" smtClean="0"/>
              <a:t>school</a:t>
            </a:r>
            <a:r>
              <a:rPr lang="hr-HR" sz="2800" dirty="0" smtClean="0"/>
              <a:t>, </a:t>
            </a:r>
            <a:r>
              <a:rPr lang="hr-HR" sz="2800" b="1" dirty="0" smtClean="0"/>
              <a:t>NEWTON AYCLIFFE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81604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256</TotalTime>
  <Words>385</Words>
  <Application>Microsoft Office PowerPoint</Application>
  <PresentationFormat>Prilagođeno</PresentationFormat>
  <Paragraphs>89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Valni oblik</vt:lpstr>
      <vt:lpstr>projekt Erasmus+ « Let´s Trek on  Europe´s Tracks » </vt:lpstr>
      <vt:lpstr>PowerPointova prezentacija</vt:lpstr>
      <vt:lpstr>PowerPointova prezentacija</vt:lpstr>
      <vt:lpstr>Radionice i aktivnosti za učenike:</vt:lpstr>
      <vt:lpstr>PowerPointova prezentacija</vt:lpstr>
      <vt:lpstr>PowerPointova prezentacija</vt:lpstr>
      <vt:lpstr>Upoznavanje i predstavljanje (škola, grad, država, regija, planine)</vt:lpstr>
      <vt:lpstr>1) NASTANAK PLANINA  (tektonika, vulkanizam, erozija…) </vt:lpstr>
      <vt:lpstr>2) EKOSUSTAV (biljni i životinjski svijet, klima, zaštita okoliša) </vt:lpstr>
      <vt:lpstr>3)SIGURNOST U PLANINAMA (orijentacija, opasnosti u planinama) </vt:lpstr>
      <vt:lpstr>4) LJUDSKA AKTIVNOST U PLANINAMA (agroturizam, turizam, naselja….) 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projet Erasmus+ « Let’s Trek on European Tracks » Est possible grâce à l’Europe</dc:title>
  <dc:creator>Marie Acosta</dc:creator>
  <cp:lastModifiedBy>korisnik3</cp:lastModifiedBy>
  <cp:revision>29</cp:revision>
  <dcterms:created xsi:type="dcterms:W3CDTF">2019-09-09T07:52:09Z</dcterms:created>
  <dcterms:modified xsi:type="dcterms:W3CDTF">2019-09-30T13:39:13Z</dcterms:modified>
</cp:coreProperties>
</file>