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2.jpg" ContentType="image/gif"/>
  <Override PartName="/ppt/media/image13.jpg" ContentType="image/gif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66" r:id="rId3"/>
    <p:sldId id="267" r:id="rId4"/>
    <p:sldId id="276" r:id="rId5"/>
    <p:sldId id="277" r:id="rId6"/>
    <p:sldId id="271" r:id="rId7"/>
    <p:sldId id="272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5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hr-HR" smtClean="0"/>
              <a:t>1.6.2017.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hr-HR" smtClean="0"/>
              <a:t>1.6.2017.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</a:t>
            </a:r>
            <a:r>
              <a:rPr lang="hr-HR" noProof="0" dirty="0"/>
              <a:t>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a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Prostoručno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" name="Redak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" name="Prostoručno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grpSp>
          <p:nvGrpSpPr>
            <p:cNvPr id="11" name="Grupa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Prostoručno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hr-HR" dirty="0"/>
              </a:p>
            </p:txBody>
          </p:sp>
          <p:sp>
            <p:nvSpPr>
              <p:cNvPr id="13" name="Prostoručno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</p:grpSp>
        <p:sp>
          <p:nvSpPr>
            <p:cNvPr id="14" name="Prostoručno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hr-HR" dirty="0"/>
            </a:p>
          </p:txBody>
        </p:sp>
        <p:sp>
          <p:nvSpPr>
            <p:cNvPr id="15" name="Prostoručno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" name="Prostoručno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" name="Prostoručno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" name="Prostoručno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" name="Prostoručno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hr-HR" dirty="0"/>
            </a:p>
          </p:txBody>
        </p:sp>
        <p:grpSp>
          <p:nvGrpSpPr>
            <p:cNvPr id="20" name="Grupa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Prostoručno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22" name="Prostoručno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</p:grpSp>
        <p:sp>
          <p:nvSpPr>
            <p:cNvPr id="23" name="Prostoručno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" name="Prostoručno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" name="Prostoručno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6" name="Prostoručno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7" name="Prostoručno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8" name="Prostoručno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9" name="Prostoručno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0" name="Prostoručno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1" name="Redak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" name="Prostoručno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" name="Prostoručno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4" name="Prostoručno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5" name="Prostoručno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6" name="Prostoručno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7" name="Prostoručno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8" name="Elipsa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39" name="Elipsa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40" name="Elipsa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grpSp>
          <p:nvGrpSpPr>
            <p:cNvPr id="41" name="Grupa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Prostoručno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3" name="Prostoručno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4" name="Prostoručno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5" name="Prostoručno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6" name="Prostoručno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hr-HR" dirty="0"/>
              </a:p>
            </p:txBody>
          </p:sp>
        </p:grpSp>
        <p:sp>
          <p:nvSpPr>
            <p:cNvPr id="47" name="Prostoručno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8" name="Prostoručno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9" name="Prostoručno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0" name="Prostoručno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1" name="Prostoručno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2" name="Elipsa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53" name="Prostoručno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4" name="Redak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5" name="Prostoručno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grpSp>
          <p:nvGrpSpPr>
            <p:cNvPr id="56" name="Grupa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Prostoručno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hr-HR" dirty="0"/>
              </a:p>
            </p:txBody>
          </p:sp>
          <p:sp>
            <p:nvSpPr>
              <p:cNvPr id="58" name="Prostoručno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</p:grpSp>
        <p:sp>
          <p:nvSpPr>
            <p:cNvPr id="59" name="Prostoručno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hr-HR" dirty="0"/>
            </a:p>
          </p:txBody>
        </p:sp>
        <p:sp>
          <p:nvSpPr>
            <p:cNvPr id="60" name="Prostoručno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1" name="Prostoručno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2" name="Prostoručno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3" name="Prostoručno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4" name="Prostoručno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hr-HR" dirty="0"/>
            </a:p>
          </p:txBody>
        </p:sp>
        <p:grpSp>
          <p:nvGrpSpPr>
            <p:cNvPr id="65" name="Grupa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Prostoručno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67" name="Prostoručno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</p:grpSp>
        <p:sp>
          <p:nvSpPr>
            <p:cNvPr id="68" name="Prostoručno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9" name="Prostoručno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0" name="Prostoručno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1" name="Prostoručno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2" name="Prostoručno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3" name="Prostoručno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4" name="Prostoručno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5" name="Prostoručno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6" name="Redak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7" name="Prostoručno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8" name="Prostoručno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9" name="Prostoručno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0" name="Prostoručno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1" name="Prostoručno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2" name="Prostoručno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3" name="Elipsa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84" name="Elipsa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85" name="Elipsa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grpSp>
          <p:nvGrpSpPr>
            <p:cNvPr id="86" name="Grupa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Prostoručno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88" name="Prostoručno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89" name="Prostoručno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90" name="Prostoručno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91" name="Prostoručno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hr-HR" dirty="0"/>
              </a:p>
            </p:txBody>
          </p:sp>
        </p:grpSp>
        <p:sp>
          <p:nvSpPr>
            <p:cNvPr id="92" name="Prostoručno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3" name="Prostoručno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4" name="Prostoručno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5" name="Prostoručno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6" name="Prostoručno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7" name="Elipsa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grpSp>
          <p:nvGrpSpPr>
            <p:cNvPr id="98" name="Grupa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Prostoručno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100" name="Prostoručno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101" name="Prostoručno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102" name="Prostoručno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hr-HR" dirty="0"/>
              </a:p>
            </p:txBody>
          </p:sp>
          <p:sp>
            <p:nvSpPr>
              <p:cNvPr id="103" name="Prostoručno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</p:grp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hr-HR" smtClean="0"/>
              <a:t>1.6.2017.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hr-HR" smtClean="0"/>
              <a:t>1.6.2017.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hr-HR" smtClean="0"/>
              <a:t>1.6.2017.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a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" name="Elipsa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grpSp>
          <p:nvGrpSpPr>
            <p:cNvPr id="9" name="Grupa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Prostoručno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11" name="Prostoručno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</p:grpSp>
        <p:sp>
          <p:nvSpPr>
            <p:cNvPr id="12" name="Prostoručno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hr-HR" dirty="0"/>
            </a:p>
          </p:txBody>
        </p:sp>
        <p:sp>
          <p:nvSpPr>
            <p:cNvPr id="14" name="Prostoručno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" name="Prostoručno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" name="Prostoručno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" name="Prostoručno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" name="Elipsa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" name="Prostoručno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hr-HR" dirty="0"/>
            </a:p>
          </p:txBody>
        </p:sp>
        <p:sp>
          <p:nvSpPr>
            <p:cNvPr id="20" name="Prostoručno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21" name="Prostoručno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2" name="Prostoručno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grpSp>
          <p:nvGrpSpPr>
            <p:cNvPr id="23" name="Grupa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Prostoručno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25" name="Redak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26" name="Prostoručno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27" name="Prostoručno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28" name="Prostoručno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29" name="Elipsa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dirty="0"/>
              </a:p>
            </p:txBody>
          </p:sp>
        </p:grpSp>
        <p:sp>
          <p:nvSpPr>
            <p:cNvPr id="30" name="Prostoručno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1" name="Prostoručno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32" name="Prostoručno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grpSp>
          <p:nvGrpSpPr>
            <p:cNvPr id="33" name="Grupa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Prostoručno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5" name="Prostoručno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6" name="Prostoručno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7" name="Prostoručno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8" name="Prostoručno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hr-HR" dirty="0"/>
              </a:p>
            </p:txBody>
          </p:sp>
        </p:grpSp>
      </p:grpSp>
      <p:grpSp>
        <p:nvGrpSpPr>
          <p:cNvPr id="83" name="Grupa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Prostoručno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0" name="Prostoručno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1" name="Prostoručno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hr-HR" dirty="0"/>
            </a:p>
          </p:txBody>
        </p:sp>
        <p:sp>
          <p:nvSpPr>
            <p:cNvPr id="43" name="Prostoručno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4" name="Redak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5" name="Prostoručno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hr-HR" dirty="0"/>
            </a:p>
          </p:txBody>
        </p:sp>
        <p:sp>
          <p:nvSpPr>
            <p:cNvPr id="46" name="Prostoručno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7" name="Prostoručno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8" name="Prostoručno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9" name="Prostoručno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0" name="Prostoručno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1" name="Prostoručno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2" name="Redak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3" name="Prostoručno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4" name="Prostoručno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5" name="Prostoručno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6" name="Prostoručno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7" name="Prostoručno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8" name="Prostoručno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grpSp>
          <p:nvGrpSpPr>
            <p:cNvPr id="59" name="Grupa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Prostoručno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66" name="Prostoručno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67" name="Prostoručno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</p:grpSp>
        <p:grpSp>
          <p:nvGrpSpPr>
            <p:cNvPr id="60" name="Grupa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Prostoručno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62" name="Prostoručno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63" name="Prostoručno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64" name="Elipsa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dirty="0"/>
              </a:p>
            </p:txBody>
          </p:sp>
        </p:grp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hr-HR" smtClean="0"/>
              <a:t>1.6.2017.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hr-HR" smtClean="0"/>
              <a:t>1.6.2017.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hr-HR" smtClean="0"/>
              <a:t>1.6.2017.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hr-HR" smtClean="0"/>
              <a:t>1.6.2017.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Prostoručno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" name="Redak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" name="Prostoručno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" name="Prostoručno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" name="Prostoručno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" name="Prostoručno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" name="Prostoručno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" name="Prostoručno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" name="Prostoručno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hr-HR" smtClean="0"/>
              <a:t>1.6.2017.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Prostoručno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" name="Redak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" name="Prostoručno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" name="Prostoručno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" name="Prostoručno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" name="Prostoručno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" name="Prostoručno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" name="Prostoručno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" name="Prostoručno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hr-HR" smtClean="0"/>
              <a:t>1.6.2017.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a 62"/>
          <p:cNvGrpSpPr/>
          <p:nvPr userDrawn="1"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Prostoručno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9" name="Redak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0" name="Prostoručno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1" name="Prostoručno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2" name="Prostoručno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3" name="Prostoručno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6" name="Prostoručno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7" name="Prostoručno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8" name="Prostoručno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62" name="Grupa 61"/>
          <p:cNvGrpSpPr/>
          <p:nvPr userDrawn="1"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Prostoručno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" name="Redak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" name="Prostoručno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" name="Prostoručno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" name="Prostoručno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" name="Prostoručno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" name="Prostoručno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" name="Prostoručno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" name="Redak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" name="Prostoručno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" name="Prostoručno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0" name="Prostoručno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1" name="Prostoručno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2" name="Prostoručno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3" name="Prostoručno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" name="Prostoručno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" name="Prostoručno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6" name="Redak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7" name="Prostoručno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grpSp>
          <p:nvGrpSpPr>
            <p:cNvPr id="28" name="Grupa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Prostoručno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0" name="Prostoručno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</p:grpSp>
        <p:sp>
          <p:nvSpPr>
            <p:cNvPr id="31" name="Elipsa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" name="Prostoručno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" name="Prostoručno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4" name="Prostoručno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5" name="Prostoručno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6" name="Prostoručno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7" name="Prostoručno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4" name="Elipsa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5" name="Prostoručno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grpSp>
          <p:nvGrpSpPr>
            <p:cNvPr id="49" name="Grupa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Prostoručno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51" name="Redak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52" name="Prostoručno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53" name="Prostoručno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54" name="Prostoručno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55" name="Elipsa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dirty="0"/>
              </a:p>
            </p:txBody>
          </p:sp>
        </p:grpSp>
        <p:grpSp>
          <p:nvGrpSpPr>
            <p:cNvPr id="56" name="Grupa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Prostoručno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58" name="Prostoručno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59" name="Prostoručno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60" name="Prostoručno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61" name="Prostoručno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hr-HR" dirty="0"/>
              </a:p>
            </p:txBody>
          </p:sp>
        </p:grpSp>
      </p:grpSp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hr-HR" smtClean="0"/>
              <a:t>1.6.2017.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4589" y="1130968"/>
            <a:ext cx="11742821" cy="2588600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hr-HR" dirty="0">
                <a:latin typeface="Century Schoolbook"/>
              </a:rPr>
              <a:t>BILJKE I ŽIVOTINJE PRIMORSKIH TRAVNJAKA </a:t>
            </a:r>
            <a:br>
              <a:rPr lang="hr-HR" dirty="0">
                <a:latin typeface="Century Schoolbook"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7030A0"/>
                </a:solidFill>
              </a:rPr>
              <a:t>PČELE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585252" cy="4114801"/>
          </a:xfrm>
        </p:spPr>
        <p:txBody>
          <a:bodyPr/>
          <a:lstStyle/>
          <a:p>
            <a:r>
              <a:rPr lang="hr-HR" dirty="0"/>
              <a:t>Korisni kukci</a:t>
            </a:r>
          </a:p>
          <a:p>
            <a:r>
              <a:rPr lang="hr-HR" dirty="0"/>
              <a:t>Oprašuju biljke, rade med, vosak i propolis</a:t>
            </a:r>
          </a:p>
          <a:p>
            <a:r>
              <a:rPr lang="hr-HR" dirty="0"/>
              <a:t>Žive u velikim zajednicama (rojevima) u košnicama</a:t>
            </a:r>
          </a:p>
          <a:p>
            <a:r>
              <a:rPr lang="hr-HR" dirty="0"/>
              <a:t>U jednoj košnici može biti 30000 pčela</a:t>
            </a:r>
          </a:p>
          <a:p>
            <a:r>
              <a:rPr lang="hr-HR" dirty="0"/>
              <a:t>Postoji podjela rada na: maticu, radilice i trutove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26" y="565653"/>
            <a:ext cx="2228685" cy="1661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70" y="623401"/>
            <a:ext cx="2565436" cy="1546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820" y="1280024"/>
            <a:ext cx="2252663" cy="15887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741" y="2674891"/>
            <a:ext cx="3018792" cy="1411321"/>
          </a:xfrm>
          <a:prstGeom prst="roundRect">
            <a:avLst>
              <a:gd name="adj" fmla="val 3185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859" y="4086212"/>
            <a:ext cx="2504882" cy="19487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69253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7030A0"/>
                </a:solidFill>
              </a:rPr>
              <a:t>Podjela rada kod pčela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3999" y="1904999"/>
            <a:ext cx="4448175" cy="4114801"/>
          </a:xfrm>
        </p:spPr>
        <p:txBody>
          <a:bodyPr/>
          <a:lstStyle/>
          <a:p>
            <a:r>
              <a:rPr lang="hr-HR" dirty="0">
                <a:solidFill>
                  <a:srgbClr val="7030A0"/>
                </a:solidFill>
              </a:rPr>
              <a:t>MATICA</a:t>
            </a:r>
            <a:r>
              <a:rPr lang="hr-HR" dirty="0"/>
              <a:t>- ženka koja na dan snese do 3000 jaja</a:t>
            </a:r>
          </a:p>
          <a:p>
            <a:r>
              <a:rPr lang="hr-HR" dirty="0">
                <a:solidFill>
                  <a:srgbClr val="7030A0"/>
                </a:solidFill>
              </a:rPr>
              <a:t>TRUTOVI</a:t>
            </a:r>
            <a:r>
              <a:rPr lang="hr-HR" dirty="0"/>
              <a:t>- mužjaci koji izbacuju radilice iz košnice nakon oplodnje</a:t>
            </a:r>
          </a:p>
          <a:p>
            <a:r>
              <a:rPr lang="hr-HR" dirty="0">
                <a:solidFill>
                  <a:srgbClr val="7030A0"/>
                </a:solidFill>
              </a:rPr>
              <a:t>RADILICE</a:t>
            </a:r>
            <a:r>
              <a:rPr lang="hr-HR" dirty="0"/>
              <a:t>- ženke koje brinu za čistoću i temperaturu košnice, hrane ličinke i maticu, grade saće, čuvaju košnicu i skupljaju pelud</a:t>
            </a:r>
          </a:p>
          <a:p>
            <a:r>
              <a:rPr lang="hr-HR" dirty="0"/>
              <a:t>Za skupljanje peluda imaju posebne noge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058" y="1137153"/>
            <a:ext cx="3091429" cy="23185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4" y="1660265"/>
            <a:ext cx="2656868" cy="2081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Oval 8"/>
          <p:cNvSpPr/>
          <p:nvPr/>
        </p:nvSpPr>
        <p:spPr>
          <a:xfrm>
            <a:off x="6549070" y="2220169"/>
            <a:ext cx="1367873" cy="116619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068" y="4398703"/>
            <a:ext cx="2848281" cy="2027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5186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7030A0"/>
                </a:solidFill>
              </a:rPr>
              <a:t>ROVAC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598504" cy="4114801"/>
          </a:xfrm>
        </p:spPr>
        <p:txBody>
          <a:bodyPr/>
          <a:lstStyle/>
          <a:p>
            <a:r>
              <a:rPr lang="hr-HR" dirty="0"/>
              <a:t>Kukac koji živi pod zemljom</a:t>
            </a:r>
          </a:p>
          <a:p>
            <a:r>
              <a:rPr lang="hr-HR" dirty="0">
                <a:solidFill>
                  <a:srgbClr val="7030A0"/>
                </a:solidFill>
              </a:rPr>
              <a:t>PRILAGODBE:</a:t>
            </a:r>
          </a:p>
          <a:p>
            <a:r>
              <a:rPr lang="hr-HR" dirty="0"/>
              <a:t>Zakržljala krila</a:t>
            </a:r>
          </a:p>
          <a:p>
            <a:r>
              <a:rPr lang="hr-HR" dirty="0"/>
              <a:t>Snažne prednje noge kojima kopa kanale</a:t>
            </a:r>
          </a:p>
          <a:p>
            <a:r>
              <a:rPr lang="hr-HR" dirty="0"/>
              <a:t>Hrani se kukcima, njihovim ličinkama, gujavicama i korijenjem biljaka</a:t>
            </a:r>
          </a:p>
          <a:p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76" y="1137153"/>
            <a:ext cx="3151970" cy="243065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76" y="3794554"/>
            <a:ext cx="3271455" cy="2491946"/>
          </a:xfrm>
          <a:prstGeom prst="rect">
            <a:avLst/>
          </a:prstGeom>
        </p:spPr>
      </p:pic>
      <p:sp>
        <p:nvSpPr>
          <p:cNvPr id="11" name="Arrow: Right 10"/>
          <p:cNvSpPr/>
          <p:nvPr/>
        </p:nvSpPr>
        <p:spPr>
          <a:xfrm rot="2130028">
            <a:off x="5963478" y="3794554"/>
            <a:ext cx="755374" cy="499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7354957" y="5040527"/>
            <a:ext cx="1116546" cy="97927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189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7030A0"/>
                </a:solidFill>
              </a:rPr>
              <a:t>VJETRUŠA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Ptica- grabljivica</a:t>
            </a:r>
          </a:p>
          <a:p>
            <a:r>
              <a:rPr lang="hr-HR" dirty="0"/>
              <a:t>Plijen vreba u zraku pa se zatim obrušava</a:t>
            </a:r>
          </a:p>
          <a:p>
            <a:r>
              <a:rPr lang="hr-HR" dirty="0">
                <a:solidFill>
                  <a:srgbClr val="7030A0"/>
                </a:solidFill>
              </a:rPr>
              <a:t>PRILAGODBE:</a:t>
            </a:r>
          </a:p>
          <a:p>
            <a:r>
              <a:rPr lang="hr-HR" dirty="0"/>
              <a:t>Jak, savijen kljun</a:t>
            </a:r>
          </a:p>
          <a:p>
            <a:r>
              <a:rPr lang="hr-HR" dirty="0"/>
              <a:t>Oštre kandže</a:t>
            </a:r>
          </a:p>
          <a:p>
            <a:r>
              <a:rPr lang="hr-HR" dirty="0"/>
              <a:t>Oštar vid</a:t>
            </a:r>
          </a:p>
          <a:p>
            <a:r>
              <a:rPr lang="hr-HR" dirty="0"/>
              <a:t>Gnijezdi se u dupljama, a jaja polaže i u gnijezda drugih ptica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706" y="1059868"/>
            <a:ext cx="3810000" cy="24003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987" y="4079036"/>
            <a:ext cx="3743326" cy="2226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62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7030A0"/>
                </a:solidFill>
              </a:rPr>
              <a:t>SOKOL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3999" y="1904999"/>
            <a:ext cx="4633913" cy="4114801"/>
          </a:xfrm>
        </p:spPr>
        <p:txBody>
          <a:bodyPr/>
          <a:lstStyle/>
          <a:p>
            <a:r>
              <a:rPr lang="hr-HR" dirty="0"/>
              <a:t>Ptica- grabljivica</a:t>
            </a:r>
          </a:p>
          <a:p>
            <a:r>
              <a:rPr lang="hr-HR" dirty="0"/>
              <a:t>Lovi svoj plijen (ptice) u letu</a:t>
            </a:r>
          </a:p>
          <a:p>
            <a:r>
              <a:rPr lang="hr-HR" dirty="0"/>
              <a:t>Može postići brzinu veću od 100 km na sat</a:t>
            </a:r>
          </a:p>
          <a:p>
            <a:r>
              <a:rPr lang="hr-HR" dirty="0">
                <a:solidFill>
                  <a:srgbClr val="7030A0"/>
                </a:solidFill>
              </a:rPr>
              <a:t>PRILAGODBE:</a:t>
            </a:r>
          </a:p>
          <a:p>
            <a:r>
              <a:rPr lang="hr-HR" dirty="0"/>
              <a:t>Jak, povijen kljun</a:t>
            </a:r>
          </a:p>
          <a:p>
            <a:r>
              <a:rPr lang="hr-HR" dirty="0"/>
              <a:t>Oštre kandže i vid</a:t>
            </a:r>
          </a:p>
          <a:p>
            <a:r>
              <a:rPr lang="hr-HR" dirty="0"/>
              <a:t>Gradi široka i plitka gnijezda na liticama ili na drveću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006" y="565653"/>
            <a:ext cx="2470374" cy="28492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06" b="6171"/>
          <a:stretch/>
        </p:blipFill>
        <p:spPr>
          <a:xfrm>
            <a:off x="7962606" y="4003237"/>
            <a:ext cx="2953045" cy="21880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03835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55984"/>
            <a:ext cx="9144000" cy="1143000"/>
          </a:xfrm>
        </p:spPr>
        <p:txBody>
          <a:bodyPr/>
          <a:lstStyle/>
          <a:p>
            <a:r>
              <a:rPr lang="hr-HR" dirty="0">
                <a:solidFill>
                  <a:srgbClr val="7030A0"/>
                </a:solidFill>
              </a:rPr>
              <a:t>NAPRAVILA: Rozalia Marija Antolos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63" y="2784772"/>
            <a:ext cx="3338513" cy="3338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579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dirty="0">
                <a:solidFill>
                  <a:schemeClr val="accent5"/>
                </a:solidFill>
              </a:rPr>
              <a:t>TRAVNJACI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1D5253"/>
              </a:buClr>
              <a:buSzPct val="90000"/>
              <a:buFont typeface="Arial"/>
              <a:buChar char="•"/>
            </a:pPr>
            <a:r>
              <a:rPr lang="hr-HR" dirty="0"/>
              <a:t>Ekološki sustavi u kojem prevladavaju</a:t>
            </a:r>
          </a:p>
          <a:p>
            <a:pPr marL="45720" indent="0" algn="l" defTabSz="914400">
              <a:lnSpc>
                <a:spcPct val="90000"/>
              </a:lnSpc>
              <a:spcBef>
                <a:spcPts val="1800"/>
              </a:spcBef>
              <a:buClr>
                <a:srgbClr val="1D5253"/>
              </a:buClr>
              <a:buSzPct val="90000"/>
              <a:buNone/>
            </a:pPr>
            <a:r>
              <a:rPr lang="hr-HR" dirty="0"/>
              <a:t>trave i druge zeljaste biljke</a:t>
            </a:r>
          </a:p>
          <a:p>
            <a:pPr>
              <a:buClr>
                <a:srgbClr val="1D5253"/>
              </a:buClr>
            </a:pPr>
            <a:r>
              <a:rPr lang="hr-HR" dirty="0"/>
              <a:t>Mogu biti </a:t>
            </a:r>
            <a:r>
              <a:rPr lang="hr-HR" dirty="0">
                <a:solidFill>
                  <a:srgbClr val="FF0000"/>
                </a:solidFill>
              </a:rPr>
              <a:t>prirodni</a:t>
            </a:r>
            <a:r>
              <a:rPr lang="hr-HR" dirty="0"/>
              <a:t> i </a:t>
            </a:r>
            <a:r>
              <a:rPr lang="hr-HR" dirty="0">
                <a:solidFill>
                  <a:srgbClr val="FF0000"/>
                </a:solidFill>
              </a:rPr>
              <a:t>umjetni</a:t>
            </a:r>
          </a:p>
          <a:p>
            <a:pPr marL="45720" indent="0">
              <a:buClr>
                <a:srgbClr val="1D5253"/>
              </a:buClr>
              <a:buNone/>
            </a:pPr>
            <a:r>
              <a:rPr lang="hr-HR" dirty="0">
                <a:solidFill>
                  <a:srgbClr val="7030A0"/>
                </a:solidFill>
              </a:rPr>
              <a:t>PRIRODNI</a:t>
            </a:r>
            <a:r>
              <a:rPr lang="hr-HR" dirty="0"/>
              <a:t>- nastali na ravnoj površini </a:t>
            </a:r>
          </a:p>
          <a:p>
            <a:pPr marL="45720" indent="0">
              <a:buClr>
                <a:srgbClr val="1D5253"/>
              </a:buClr>
              <a:buNone/>
            </a:pPr>
            <a:r>
              <a:rPr lang="hr-HR" dirty="0"/>
              <a:t>prirodnim putem</a:t>
            </a:r>
          </a:p>
          <a:p>
            <a:pPr marL="45720" indent="0">
              <a:buClr>
                <a:srgbClr val="1D5253"/>
              </a:buClr>
              <a:buNone/>
            </a:pPr>
            <a:r>
              <a:rPr lang="hr-HR" dirty="0">
                <a:solidFill>
                  <a:srgbClr val="7030A0"/>
                </a:solidFill>
              </a:rPr>
              <a:t>UMJETNI-</a:t>
            </a:r>
            <a:r>
              <a:rPr lang="hr-HR" dirty="0"/>
              <a:t> nastali krčenjem i paljenjem šuma</a:t>
            </a:r>
          </a:p>
          <a:p>
            <a:pPr marL="45720" indent="0">
              <a:buClr>
                <a:srgbClr val="1D5253"/>
              </a:buClr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33" y="811965"/>
            <a:ext cx="4195012" cy="314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solidFill>
                  <a:srgbClr val="92D050"/>
                </a:solidFill>
              </a:rPr>
              <a:t>LIVADE I PAŠNJACI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661096" cy="4114801"/>
          </a:xfrm>
        </p:spPr>
        <p:txBody>
          <a:bodyPr>
            <a:noAutofit/>
          </a:bodyPr>
          <a:lstStyle/>
          <a:p>
            <a:r>
              <a:rPr lang="hr-HR" sz="3200" dirty="0">
                <a:solidFill>
                  <a:srgbClr val="92D050"/>
                </a:solidFill>
              </a:rPr>
              <a:t>LIVADE</a:t>
            </a:r>
            <a:r>
              <a:rPr lang="hr-HR" sz="3200" dirty="0"/>
              <a:t>- travnjaci koji se održavaju košnjom</a:t>
            </a:r>
          </a:p>
          <a:p>
            <a:r>
              <a:rPr lang="hr-HR" sz="3200" dirty="0">
                <a:solidFill>
                  <a:srgbClr val="92D050"/>
                </a:solidFill>
              </a:rPr>
              <a:t>PAŠNJACI</a:t>
            </a:r>
            <a:r>
              <a:rPr lang="hr-HR" sz="3200" dirty="0"/>
              <a:t>- travnjaci koji služe za ispašu stoke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151" y="1187989"/>
            <a:ext cx="4389437" cy="3292077"/>
          </a:xfrm>
        </p:spPr>
      </p:pic>
      <p:sp>
        <p:nvSpPr>
          <p:cNvPr id="6" name="Strelica udesno 5"/>
          <p:cNvSpPr/>
          <p:nvPr/>
        </p:nvSpPr>
        <p:spPr>
          <a:xfrm rot="20822562">
            <a:off x="5584874" y="1904999"/>
            <a:ext cx="1195754" cy="731990"/>
          </a:xfrm>
          <a:prstGeom prst="rightArrow">
            <a:avLst>
              <a:gd name="adj1" fmla="val 50000"/>
              <a:gd name="adj2" fmla="val 576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777" y="3608573"/>
            <a:ext cx="4086664" cy="3044565"/>
          </a:xfrm>
          <a:prstGeom prst="rect">
            <a:avLst/>
          </a:prstGeom>
        </p:spPr>
      </p:pic>
      <p:sp>
        <p:nvSpPr>
          <p:cNvPr id="8" name="Strelica udesno 7"/>
          <p:cNvSpPr/>
          <p:nvPr/>
        </p:nvSpPr>
        <p:spPr>
          <a:xfrm rot="1084072">
            <a:off x="4448739" y="4579967"/>
            <a:ext cx="1617785" cy="83609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2562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370667"/>
            <a:ext cx="9144000" cy="114300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rgbClr val="7030A0"/>
                </a:solidFill>
              </a:rPr>
              <a:t>Biljke primorskih travnjaka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>
                <a:solidFill>
                  <a:srgbClr val="7030A0"/>
                </a:solidFill>
              </a:rPr>
              <a:t>TRAVE</a:t>
            </a:r>
            <a:r>
              <a:rPr lang="hr-HR" dirty="0"/>
              <a:t>- zeljaste biljke koje dobro podnose sušu</a:t>
            </a:r>
          </a:p>
          <a:p>
            <a:r>
              <a:rPr lang="hr-HR" sz="2400" dirty="0">
                <a:solidFill>
                  <a:srgbClr val="7030A0"/>
                </a:solidFill>
              </a:rPr>
              <a:t>PRILAGODBE:</a:t>
            </a:r>
          </a:p>
          <a:p>
            <a:r>
              <a:rPr lang="hr-HR" dirty="0"/>
              <a:t>Imaju razgranato korijenje koje im služi da brže upijaju vodu</a:t>
            </a:r>
          </a:p>
          <a:p>
            <a:r>
              <a:rPr lang="hr-HR" dirty="0"/>
              <a:t> otporne su na vjetar zbog čvrstih i elastičnih stabljika</a:t>
            </a:r>
          </a:p>
          <a:p>
            <a:r>
              <a:rPr lang="hr-HR" dirty="0"/>
              <a:t>Brzo se obnavljaju nakon košnje</a:t>
            </a:r>
          </a:p>
          <a:p>
            <a:r>
              <a:rPr lang="hr-HR" dirty="0"/>
              <a:t>Čine glavninu sijena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380" y="1635154"/>
            <a:ext cx="2865120" cy="2148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/>
          <p:cNvSpPr txBox="1"/>
          <p:nvPr/>
        </p:nvSpPr>
        <p:spPr>
          <a:xfrm>
            <a:off x="6663879" y="3982618"/>
            <a:ext cx="285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accent6"/>
                </a:solidFill>
              </a:rPr>
              <a:t>KOVILJE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372" y="4167284"/>
            <a:ext cx="2200678" cy="16635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TekstniOkvir 9"/>
          <p:cNvSpPr txBox="1"/>
          <p:nvPr/>
        </p:nvSpPr>
        <p:spPr>
          <a:xfrm>
            <a:off x="8268292" y="6015539"/>
            <a:ext cx="31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accent6"/>
                </a:solidFill>
              </a:rPr>
              <a:t>PRIMORSKI KRESTAC</a:t>
            </a:r>
          </a:p>
        </p:txBody>
      </p:sp>
    </p:spTree>
    <p:extLst>
      <p:ext uri="{BB962C8B-B14F-4D97-AF65-F5344CB8AC3E}">
        <p14:creationId xmlns:p14="http://schemas.microsoft.com/office/powerpoint/2010/main" val="1149009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7030A0"/>
                </a:solidFill>
              </a:rPr>
              <a:t>Smilje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524000" y="1918718"/>
            <a:ext cx="4389120" cy="3431694"/>
          </a:xfrm>
        </p:spPr>
        <p:txBody>
          <a:bodyPr/>
          <a:lstStyle/>
          <a:p>
            <a:r>
              <a:rPr lang="hr-HR" dirty="0"/>
              <a:t>Grmolika zeljasta biljka</a:t>
            </a:r>
          </a:p>
          <a:p>
            <a:r>
              <a:rPr lang="hr-HR" dirty="0"/>
              <a:t>Ima sitne, </a:t>
            </a:r>
            <a:r>
              <a:rPr lang="hr-HR" dirty="0" err="1"/>
              <a:t>srebrnosive</a:t>
            </a:r>
            <a:r>
              <a:rPr lang="hr-HR" dirty="0"/>
              <a:t> listove</a:t>
            </a:r>
          </a:p>
          <a:p>
            <a:r>
              <a:rPr lang="hr-HR" dirty="0">
                <a:solidFill>
                  <a:srgbClr val="7030A0"/>
                </a:solidFill>
              </a:rPr>
              <a:t>PRILAGODBE:</a:t>
            </a:r>
          </a:p>
          <a:p>
            <a:r>
              <a:rPr lang="hr-HR" dirty="0"/>
              <a:t>Guste dlačice na listovima</a:t>
            </a:r>
          </a:p>
          <a:p>
            <a:r>
              <a:rPr lang="hr-HR" dirty="0"/>
              <a:t>Jaka eterična ulja koja odbijaju nametnike</a:t>
            </a:r>
          </a:p>
          <a:p>
            <a:r>
              <a:rPr lang="hr-HR" dirty="0"/>
              <a:t>Ljekovita je biljka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0" y="863126"/>
            <a:ext cx="3294557" cy="2470917"/>
          </a:xfr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89" y="3631516"/>
            <a:ext cx="2790825" cy="2676525"/>
          </a:xfrm>
          <a:prstGeom prst="rect">
            <a:avLst/>
          </a:prstGeom>
        </p:spPr>
      </p:pic>
      <p:sp>
        <p:nvSpPr>
          <p:cNvPr id="9" name="Strelica udesno 8"/>
          <p:cNvSpPr/>
          <p:nvPr/>
        </p:nvSpPr>
        <p:spPr>
          <a:xfrm rot="206778">
            <a:off x="4211245" y="4676297"/>
            <a:ext cx="1955410" cy="884179"/>
          </a:xfrm>
          <a:prstGeom prst="rightArrow">
            <a:avLst>
              <a:gd name="adj1" fmla="val 50000"/>
              <a:gd name="adj2" fmla="val 56364"/>
            </a:avLst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77108" y="579720"/>
            <a:ext cx="9144000" cy="1143000"/>
          </a:xfrm>
        </p:spPr>
        <p:txBody>
          <a:bodyPr/>
          <a:lstStyle/>
          <a:p>
            <a:r>
              <a:rPr lang="hr-HR" dirty="0">
                <a:solidFill>
                  <a:srgbClr val="7030A0"/>
                </a:solidFill>
              </a:rPr>
              <a:t>Ljekovita kadulja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609628" y="1982729"/>
            <a:ext cx="509120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Na vrhu stabljike ima </a:t>
            </a:r>
            <a:r>
              <a:rPr lang="hr-HR" sz="2000" dirty="0" err="1"/>
              <a:t>plavoljubičasti</a:t>
            </a:r>
            <a:r>
              <a:rPr lang="hr-HR" sz="2000" dirty="0"/>
              <a:t> cvat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7030A0"/>
                </a:solidFill>
              </a:rPr>
              <a:t>PRILAGODBE: </a:t>
            </a:r>
          </a:p>
          <a:p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Cvijet privlači kukce bojom i nektarom</a:t>
            </a:r>
          </a:p>
          <a:p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Prašnici imaju polugu koja, kad kukac sleti, istrese pelud na tijelo (oprašivanje)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Od kadulje se proizvode čajevi i ulja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62" y="208245"/>
            <a:ext cx="3614738" cy="2711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348" y="2441264"/>
            <a:ext cx="2979447" cy="2152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9" t="3867" r="16301" b="3456"/>
          <a:stretch/>
        </p:blipFill>
        <p:spPr>
          <a:xfrm>
            <a:off x="6700837" y="4717381"/>
            <a:ext cx="2285999" cy="19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7030A0"/>
                </a:solidFill>
              </a:rPr>
              <a:t>Majčina dušica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Ima ugodan miris</a:t>
            </a:r>
          </a:p>
          <a:p>
            <a:r>
              <a:rPr lang="hr-HR" dirty="0">
                <a:solidFill>
                  <a:srgbClr val="7030A0"/>
                </a:solidFill>
              </a:rPr>
              <a:t>PRILAGODBE:</a:t>
            </a:r>
          </a:p>
          <a:p>
            <a:r>
              <a:rPr lang="hr-HR" dirty="0"/>
              <a:t>Listovi su uski i imaju žlijezde za eterična ulja</a:t>
            </a:r>
          </a:p>
          <a:p>
            <a:r>
              <a:rPr lang="hr-HR" dirty="0"/>
              <a:t>Ima svijetloljubičaste cvatove</a:t>
            </a:r>
          </a:p>
          <a:p>
            <a:r>
              <a:rPr lang="hr-HR" dirty="0"/>
              <a:t>Dodaje se kao začin jelima</a:t>
            </a:r>
          </a:p>
          <a:p>
            <a:r>
              <a:rPr lang="hr-HR" dirty="0"/>
              <a:t>Lijek je za dišne organe, kašalj, grlo i želudac</a:t>
            </a:r>
          </a:p>
          <a:p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94" y="499003"/>
            <a:ext cx="2108994" cy="281199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715" y="2424110"/>
            <a:ext cx="2305050" cy="2305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0" y="3962399"/>
            <a:ext cx="28479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46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7030A0"/>
                </a:solidFill>
              </a:rPr>
              <a:t>Šmrika/smrič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Vazdazeleni grm</a:t>
            </a:r>
          </a:p>
          <a:p>
            <a:r>
              <a:rPr lang="hr-HR" dirty="0">
                <a:solidFill>
                  <a:srgbClr val="7030A0"/>
                </a:solidFill>
              </a:rPr>
              <a:t>PRILAGODBE:</a:t>
            </a:r>
          </a:p>
          <a:p>
            <a:r>
              <a:rPr lang="hr-HR" dirty="0"/>
              <a:t>Ima drvenastu stabljiku i igličaste listove zbog suše</a:t>
            </a:r>
          </a:p>
          <a:p>
            <a:r>
              <a:rPr lang="hr-HR" dirty="0"/>
              <a:t>Ima sočne plodove nalik na bobu, za razliku od srodnih četinjača</a:t>
            </a:r>
          </a:p>
          <a:p>
            <a:r>
              <a:rPr lang="hr-HR" dirty="0"/>
              <a:t>Drvo šmrike može poslužiti za izradu manjih predmeta</a:t>
            </a:r>
          </a:p>
          <a:p>
            <a:r>
              <a:rPr lang="hr-HR" dirty="0"/>
              <a:t>Eterična ulja od šmrike mogu se koristiti u šamponima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068" y="565653"/>
            <a:ext cx="2650573" cy="264001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37" y="3614737"/>
            <a:ext cx="4833938" cy="2900363"/>
          </a:xfrm>
          <a:prstGeom prst="rect">
            <a:avLst/>
          </a:prstGeom>
        </p:spPr>
      </p:pic>
      <p:sp>
        <p:nvSpPr>
          <p:cNvPr id="12" name="Arrow: Right 11"/>
          <p:cNvSpPr/>
          <p:nvPr/>
        </p:nvSpPr>
        <p:spPr>
          <a:xfrm rot="20872591">
            <a:off x="5804452" y="5221357"/>
            <a:ext cx="874644" cy="490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222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7030A0"/>
                </a:solidFill>
              </a:rPr>
              <a:t>ŽIVOTINJE PRIM. TRAVNJAKA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>
                <a:solidFill>
                  <a:srgbClr val="7030A0"/>
                </a:solidFill>
              </a:rPr>
              <a:t>BOGOMOLJKA</a:t>
            </a:r>
          </a:p>
          <a:p>
            <a:r>
              <a:rPr lang="hr-HR" dirty="0"/>
              <a:t>Kukac- grabežljivac</a:t>
            </a:r>
          </a:p>
          <a:p>
            <a:r>
              <a:rPr lang="hr-HR" dirty="0">
                <a:solidFill>
                  <a:srgbClr val="7030A0"/>
                </a:solidFill>
              </a:rPr>
              <a:t>PRILAGODBE:</a:t>
            </a:r>
          </a:p>
          <a:p>
            <a:r>
              <a:rPr lang="hr-HR" dirty="0"/>
              <a:t>Jako je malen i boju tijela mijenja prema boji travnjaka</a:t>
            </a:r>
          </a:p>
          <a:p>
            <a:r>
              <a:rPr lang="hr-HR" dirty="0"/>
              <a:t>Na nogama ima bodlje za hvatanje plijena (drugih kukaca)</a:t>
            </a:r>
          </a:p>
          <a:p>
            <a:r>
              <a:rPr lang="hr-HR" dirty="0"/>
              <a:t>Dok vreba plijen plijen, noge drži u posebnom položaju po kojem je dobila ime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1" y="1708653"/>
            <a:ext cx="2845118" cy="159800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36" y="3693050"/>
            <a:ext cx="3657600" cy="2682240"/>
          </a:xfrm>
          <a:prstGeom prst="rect">
            <a:avLst/>
          </a:prstGeom>
        </p:spPr>
      </p:pic>
      <p:sp>
        <p:nvSpPr>
          <p:cNvPr id="9" name="Arrow: Right 8"/>
          <p:cNvSpPr/>
          <p:nvPr/>
        </p:nvSpPr>
        <p:spPr>
          <a:xfrm rot="20716203">
            <a:off x="5940926" y="4950682"/>
            <a:ext cx="1149828" cy="367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9387633" y="4810538"/>
            <a:ext cx="941111" cy="9577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5612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CB300F-524B-4030-A6B4-61DED4F50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Ljubičasto livadno cvijeće na plavoj pozadini</Template>
  <TotalTime>0</TotalTime>
  <Words>473</Words>
  <Application>Microsoft Office PowerPoint</Application>
  <PresentationFormat>Široki zaslon</PresentationFormat>
  <Paragraphs>94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8" baseType="lpstr">
      <vt:lpstr>Arial</vt:lpstr>
      <vt:lpstr>Century Schoolbook</vt:lpstr>
      <vt:lpstr>FLOWERS 16X9</vt:lpstr>
      <vt:lpstr>BILJKE I ŽIVOTINJE PRIMORSKIH TRAVNJAKA  </vt:lpstr>
      <vt:lpstr>TRAVNJACI</vt:lpstr>
      <vt:lpstr>LIVADE I PAŠNJACI</vt:lpstr>
      <vt:lpstr>Biljke primorskih travnjaka</vt:lpstr>
      <vt:lpstr>Smilje</vt:lpstr>
      <vt:lpstr>Ljekovita kadulja</vt:lpstr>
      <vt:lpstr>Majčina dušica</vt:lpstr>
      <vt:lpstr>Šmrika/smrič</vt:lpstr>
      <vt:lpstr>ŽIVOTINJE PRIM. TRAVNJAKA</vt:lpstr>
      <vt:lpstr>PČELE</vt:lpstr>
      <vt:lpstr>Podjela rada kod pčela</vt:lpstr>
      <vt:lpstr>ROVAC</vt:lpstr>
      <vt:lpstr>VJETRUŠA</vt:lpstr>
      <vt:lpstr>SOKOL</vt:lpstr>
      <vt:lpstr>NAPRAVILA: Rozalia Marija Antolos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2017-05-18T06:18:11Z</dcterms:created>
  <dcterms:modified xsi:type="dcterms:W3CDTF">2017-06-01T06:32:44Z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</Properties>
</file>