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60331-D5B1-4C7C-9CBE-07239FCEFB12}" type="datetimeFigureOut">
              <a:rPr lang="hr-HR" smtClean="0"/>
              <a:t>27.3.2017.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44A0-32FC-4FED-8489-432CD8CBD7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63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" y="-68124"/>
            <a:ext cx="12188687" cy="715617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2BE-E452-4B5F-985B-A651A1CDAE56}" type="datetime1">
              <a:rPr lang="hr-HR" smtClean="0"/>
              <a:t>27.3.2017.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2629-47C0-4D54-A962-4B035AF375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65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0841-74A1-415D-A946-EC3476D0A4E4}" type="datetime1">
              <a:rPr lang="hr-HR" smtClean="0"/>
              <a:t>27.3.2017.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Katolicka osnovna skola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2629-47C0-4D54-A962-4B035AF375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58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8937" y="1122363"/>
            <a:ext cx="9549063" cy="3196974"/>
          </a:xfrm>
        </p:spPr>
        <p:txBody>
          <a:bodyPr>
            <a:normAutofit/>
          </a:bodyPr>
          <a:lstStyle/>
          <a:p>
            <a:r>
              <a:rPr lang="hr-HR" sz="9600" dirty="0" smtClean="0">
                <a:solidFill>
                  <a:schemeClr val="bg1">
                    <a:lumMod val="95000"/>
                  </a:schemeClr>
                </a:solidFill>
              </a:rPr>
              <a:t>ALKOHOLIZAM</a:t>
            </a:r>
            <a:endParaRPr lang="hr-HR" sz="9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09874" y="4319336"/>
            <a:ext cx="3858126" cy="93846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NIKA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bg1"/>
                </a:solidFill>
              </a:rPr>
              <a:t>BEROVIĆ,13.2.2017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5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1457826"/>
            <a:ext cx="6832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1479883"/>
            <a:ext cx="6946232" cy="4668253"/>
          </a:xfrm>
        </p:spPr>
        <p:txBody>
          <a:bodyPr/>
          <a:lstStyle/>
          <a:p>
            <a:pPr algn="l"/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PIĆE KOJE SADRŽI ?% ETANOLA NAZIVA SE ALKOHOL</a:t>
            </a:r>
          </a:p>
          <a:p>
            <a:pPr algn="l"/>
            <a:endParaRPr lang="hr-HR" sz="36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2" action="ppaction://hlinksldjump"/>
              </a:rPr>
              <a:t>3%</a:t>
            </a: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2" action="ppaction://hlinksldjump"/>
              </a:rPr>
              <a:t>5%</a:t>
            </a: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3" action="ppaction://hlinksldjump"/>
              </a:rPr>
              <a:t>Ništa od navedenog </a:t>
            </a: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668" y="2224580"/>
            <a:ext cx="5183777" cy="3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35" y="1343987"/>
            <a:ext cx="4163929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44" y="1408001"/>
            <a:ext cx="6828112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70022" y="1503946"/>
            <a:ext cx="4620126" cy="3272591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NIKOLA TESLA SVAKI DAN PIO JE ...?</a:t>
            </a:r>
          </a:p>
          <a:p>
            <a:endParaRPr lang="hr-HR" sz="36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2" action="ppaction://hlinksldjump"/>
              </a:rPr>
              <a:t>Viski </a:t>
            </a:r>
            <a:endParaRPr lang="hr-HR" sz="36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3" action="ppaction://hlinksldjump"/>
              </a:rPr>
              <a:t>Sok od jabuke</a:t>
            </a: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3" action="ppaction://hlinksldjump"/>
              </a:rPr>
              <a:t>Pivo</a:t>
            </a: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hr-HR" sz="36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109" y="1939018"/>
            <a:ext cx="45243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6" name="Slika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987" y="1340939"/>
            <a:ext cx="4170025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596824"/>
            <a:ext cx="9144793" cy="1664352"/>
          </a:xfrm>
          <a:prstGeom prst="rect">
            <a:avLst/>
          </a:prstGeom>
        </p:spPr>
      </p:pic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944" y="1408001"/>
            <a:ext cx="6828112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673927"/>
            <a:ext cx="9088582" cy="1814946"/>
          </a:xfrm>
        </p:spPr>
        <p:txBody>
          <a:bodyPr>
            <a:normAutofit/>
          </a:bodyPr>
          <a:lstStyle/>
          <a:p>
            <a:r>
              <a:rPr lang="hr-HR" sz="9600" dirty="0" smtClean="0">
                <a:solidFill>
                  <a:schemeClr val="bg1">
                    <a:lumMod val="95000"/>
                  </a:schemeClr>
                </a:solidFill>
              </a:rPr>
              <a:t>KRAJ!</a:t>
            </a:r>
            <a:endParaRPr lang="hr-HR" sz="9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7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76727"/>
            <a:ext cx="9144000" cy="1082842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ALKOHOLNA PIĆA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4034" y="1776549"/>
            <a:ext cx="9413966" cy="508145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Piće </a:t>
            </a:r>
            <a:r>
              <a:rPr lang="hr-HR" dirty="0">
                <a:solidFill>
                  <a:schemeClr val="bg1"/>
                </a:solidFill>
              </a:rPr>
              <a:t>koje sadrži više od 2% etanola </a:t>
            </a:r>
            <a:r>
              <a:rPr lang="hr-HR" dirty="0" smtClean="0">
                <a:solidFill>
                  <a:schemeClr val="bg1"/>
                </a:solidFill>
              </a:rPr>
              <a:t>je poznatije pod imenom ALKOHOL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Vino, pivo, žestice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Maloljetnim osobama je zabranjeno korištenje alkoholnih pića, ali sve je veći udio maloljetnih alkoholičara (13.-17. god)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Ovisnost o alkoholu –&gt; ALKOHOLIZAM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139" y="3771052"/>
            <a:ext cx="4226990" cy="26990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5" y="4498574"/>
            <a:ext cx="3357544" cy="211525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98" y="4019159"/>
            <a:ext cx="2451599" cy="23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0262" y="203111"/>
            <a:ext cx="11599817" cy="1084218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ETANOL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7829" y="1397727"/>
            <a:ext cx="5120367" cy="50500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>
                    <a:lumMod val="95000"/>
                  </a:schemeClr>
                </a:solidFill>
              </a:rPr>
              <a:t>Alkoholna pića su napici čiji su osnovni sastojci voda i </a:t>
            </a:r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ETANOL ili </a:t>
            </a:r>
            <a:r>
              <a:rPr lang="hr-HR" sz="2800" dirty="0">
                <a:solidFill>
                  <a:schemeClr val="bg1">
                    <a:lumMod val="95000"/>
                  </a:schemeClr>
                </a:solidFill>
              </a:rPr>
              <a:t>etil–alkohol (C2H5OH</a:t>
            </a:r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Aktivan </a:t>
            </a:r>
            <a:r>
              <a:rPr lang="hr-HR" sz="2800" dirty="0">
                <a:solidFill>
                  <a:schemeClr val="bg1">
                    <a:lumMod val="95000"/>
                  </a:schemeClr>
                </a:solidFill>
              </a:rPr>
              <a:t>je sastojak opojnih (alkoholnih) pića, u kojima nastaje fermentacijom šećera uz pomoć </a:t>
            </a:r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kvasca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Uzrokuje trajna oštećenja mozga, štetno djeluje na jetru, želudac, bubrege i gušteraču</a:t>
            </a:r>
          </a:p>
          <a:p>
            <a:pPr algn="l"/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94" y="1645922"/>
            <a:ext cx="4872712" cy="39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1887" y="365760"/>
            <a:ext cx="11430000" cy="1188720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ALKOHOLIZAM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92331" y="1776549"/>
            <a:ext cx="10802983" cy="44674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Ovisnost o alkoholu je poremećaj sa teškim psihičkim posljedicama 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Simptomi</a:t>
            </a:r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dirty="0" smtClean="0">
                <a:solidFill>
                  <a:schemeClr val="bg1"/>
                </a:solidFill>
              </a:rPr>
              <a:t> :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ž</a:t>
            </a:r>
            <a:r>
              <a:rPr lang="hr-HR" sz="2800" dirty="0" smtClean="0">
                <a:solidFill>
                  <a:schemeClr val="bg1"/>
                </a:solidFill>
              </a:rPr>
              <a:t>udnja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g</a:t>
            </a:r>
            <a:r>
              <a:rPr lang="hr-HR" sz="2800" dirty="0" smtClean="0">
                <a:solidFill>
                  <a:schemeClr val="bg1"/>
                </a:solidFill>
              </a:rPr>
              <a:t>ubitak kontrole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f</a:t>
            </a:r>
            <a:r>
              <a:rPr lang="hr-HR" sz="2800" dirty="0" smtClean="0">
                <a:solidFill>
                  <a:schemeClr val="bg1"/>
                </a:solidFill>
              </a:rPr>
              <a:t>izička ovisnost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t</a:t>
            </a:r>
            <a:r>
              <a:rPr lang="hr-HR" sz="2800" dirty="0" smtClean="0">
                <a:solidFill>
                  <a:schemeClr val="bg1"/>
                </a:solidFill>
              </a:rPr>
              <a:t>olerancija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z</a:t>
            </a:r>
            <a:r>
              <a:rPr lang="hr-HR" sz="2800" dirty="0" smtClean="0">
                <a:solidFill>
                  <a:schemeClr val="bg1"/>
                </a:solidFill>
              </a:rPr>
              <a:t>anemarivanje obitelji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nastavak pijenja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462013"/>
            <a:ext cx="2592793" cy="16010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853" y="2407967"/>
            <a:ext cx="2416629" cy="160233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4520021"/>
            <a:ext cx="2647950" cy="1724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038" y="4518019"/>
            <a:ext cx="2793276" cy="20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5029" y="248194"/>
            <a:ext cx="10228217" cy="1089479"/>
          </a:xfrm>
        </p:spPr>
        <p:txBody>
          <a:bodyPr/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POSLJEDICE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bg1"/>
                </a:solidFill>
              </a:rPr>
              <a:t>ALKOHOLIZMA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0160" y="1476103"/>
            <a:ext cx="5421086" cy="46503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PSIHIČKE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Poremećaj psihičkih funkcija (koncentracija popušta, pamćenje popušta, ...)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Promjena karaktera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Psihotični poremećaj (alkoholno ludilo)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TJELESNE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C</a:t>
            </a:r>
            <a:r>
              <a:rPr lang="hr-HR" dirty="0" smtClean="0">
                <a:solidFill>
                  <a:schemeClr val="bg1"/>
                </a:solidFill>
              </a:rPr>
              <a:t>iroza </a:t>
            </a:r>
            <a:r>
              <a:rPr lang="hr-HR" dirty="0" err="1" smtClean="0">
                <a:solidFill>
                  <a:schemeClr val="bg1"/>
                </a:solidFill>
              </a:rPr>
              <a:t>jetre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Fetalni alkoholni sindrom </a:t>
            </a:r>
            <a:r>
              <a:rPr lang="hr-HR" dirty="0" smtClean="0">
                <a:solidFill>
                  <a:schemeClr val="bg1"/>
                </a:solidFill>
              </a:rPr>
              <a:t>– FAS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Štetno djeluje na , želudac, bubrege i gušteraču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05" y="1567543"/>
            <a:ext cx="3501346" cy="48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1648"/>
            <a:ext cx="4494848" cy="2508796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400" y="888273"/>
            <a:ext cx="5212080" cy="534270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u="sng" dirty="0" smtClean="0">
                <a:solidFill>
                  <a:schemeClr val="bg1"/>
                </a:solidFill>
              </a:rPr>
              <a:t>CIROZA JETRE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Propadanje jetrenog tkiva i pogoršavanje stanja oboljelih od upale </a:t>
            </a:r>
            <a:r>
              <a:rPr lang="hr-HR" dirty="0" err="1" smtClean="0">
                <a:solidFill>
                  <a:schemeClr val="bg1"/>
                </a:solidFill>
              </a:rPr>
              <a:t>jetre</a:t>
            </a:r>
            <a:endParaRPr lang="hr-HR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Kod mladih štetnije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u="sng" dirty="0" smtClean="0">
                <a:solidFill>
                  <a:schemeClr val="bg1"/>
                </a:solidFill>
              </a:rPr>
              <a:t>FETALNI ALKOHOLNI SINDROM– </a:t>
            </a:r>
            <a:r>
              <a:rPr lang="hr-HR" u="sng" dirty="0">
                <a:solidFill>
                  <a:schemeClr val="bg1"/>
                </a:solidFill>
              </a:rPr>
              <a:t>FAS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Događa se </a:t>
            </a:r>
            <a:r>
              <a:rPr lang="hr-HR" dirty="0">
                <a:solidFill>
                  <a:schemeClr val="bg1"/>
                </a:solidFill>
              </a:rPr>
              <a:t>kod majki, koje za vrijeme trudnoće konzumiraju </a:t>
            </a:r>
            <a:r>
              <a:rPr lang="hr-HR" dirty="0" smtClean="0">
                <a:solidFill>
                  <a:schemeClr val="bg1"/>
                </a:solidFill>
              </a:rPr>
              <a:t>alkohol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To </a:t>
            </a:r>
            <a:r>
              <a:rPr lang="hr-HR" dirty="0">
                <a:solidFill>
                  <a:schemeClr val="bg1"/>
                </a:solidFill>
              </a:rPr>
              <a:t>je oštećenje </a:t>
            </a:r>
            <a:r>
              <a:rPr lang="hr-HR" dirty="0" smtClean="0">
                <a:solidFill>
                  <a:schemeClr val="bg1"/>
                </a:solidFill>
              </a:rPr>
              <a:t>fetusa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uglavnom oštećenje središnjeg živčanog sustava, fizičke promjene lica, oštećenje pri rastu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813" y="3644419"/>
            <a:ext cx="3919035" cy="25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8458" y="235131"/>
            <a:ext cx="10972800" cy="1136469"/>
          </a:xfrm>
        </p:spPr>
        <p:txBody>
          <a:bodyPr/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ZANIMLJIVOSTI O ALKOHOLU 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53144" y="1828800"/>
            <a:ext cx="4845288" cy="463731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U Rusiji brojni doktori “liječe” alkoholizam na način da ugrade malenu kapsulu u pacijenta. Kapsule tako snažno reagiraju sa alkoholom  da, popije li pacijent ijednu kap alkohola to uzrokuje 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slabost 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i bolest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Nikola Tesla je svaki dan pio viski jer je vjerovao da će radi toga </a:t>
            </a:r>
            <a:r>
              <a:rPr lang="hr-HR" dirty="0" err="1">
                <a:solidFill>
                  <a:schemeClr val="bg1">
                    <a:lumMod val="95000"/>
                  </a:schemeClr>
                </a:solidFill>
              </a:rPr>
              <a:t>živiti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 150 godina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Strah od alkohola 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naziva 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se </a:t>
            </a:r>
            <a:r>
              <a:rPr lang="hr-HR" dirty="0" err="1" smtClean="0">
                <a:solidFill>
                  <a:schemeClr val="bg1">
                    <a:lumMod val="95000"/>
                  </a:schemeClr>
                </a:solidFill>
              </a:rPr>
              <a:t>Metafobija</a:t>
            </a:r>
            <a:endParaRPr lang="hr-H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316" y="1828800"/>
            <a:ext cx="3874168" cy="21055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12" y="4485690"/>
            <a:ext cx="3654246" cy="20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0968" y="216568"/>
            <a:ext cx="9537032" cy="109487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PITANJA ZA KVIZ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2980" y="1888959"/>
            <a:ext cx="5450304" cy="4283242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</a:rPr>
              <a:t>KAKO SE NAZIVA OVISNOST O ALKOHOLU ?</a:t>
            </a:r>
          </a:p>
          <a:p>
            <a:pPr algn="l"/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2" action="ppaction://hlinksldjump"/>
              </a:rPr>
              <a:t>Narkomanija</a:t>
            </a: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3" action="ppaction://hlinksldjump"/>
              </a:rPr>
              <a:t>Alkoholizam</a:t>
            </a:r>
            <a:endParaRPr lang="hr-HR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 algn="l">
              <a:buAutoNum type="alphaLcParenR"/>
            </a:pPr>
            <a:r>
              <a:rPr lang="hr-HR" sz="3600" dirty="0" smtClean="0">
                <a:solidFill>
                  <a:schemeClr val="bg1">
                    <a:lumMod val="95000"/>
                  </a:schemeClr>
                </a:solidFill>
                <a:hlinkClick r:id="rId2" action="ppaction://hlinksldjump"/>
              </a:rPr>
              <a:t>Ovisnost o alkoholu</a:t>
            </a:r>
            <a:endParaRPr lang="hr-HR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Katolicka osnovna skola</a:t>
            </a:r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63" y="1902827"/>
            <a:ext cx="3862137" cy="3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Katolicka</a:t>
            </a:r>
            <a:r>
              <a:rPr lang="hr-HR" dirty="0" smtClean="0"/>
              <a:t> osnovna </a:t>
            </a:r>
            <a:r>
              <a:rPr lang="hr-HR" dirty="0" err="1" smtClean="0"/>
              <a:t>skola</a:t>
            </a:r>
            <a:endParaRPr lang="hr-HR" dirty="0"/>
          </a:p>
        </p:txBody>
      </p:sp>
      <p:pic>
        <p:nvPicPr>
          <p:cNvPr id="6" name="Slika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86" y="1463842"/>
            <a:ext cx="4167689" cy="41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369</Words>
  <Application>Microsoft Office PowerPoint</Application>
  <PresentationFormat>Široki zaslon</PresentationFormat>
  <Paragraphs>78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sustava Office</vt:lpstr>
      <vt:lpstr>ALKOHOLIZAM</vt:lpstr>
      <vt:lpstr>ALKOHOLNA PIĆA</vt:lpstr>
      <vt:lpstr>ETANOL</vt:lpstr>
      <vt:lpstr>ALKOHOLIZAM </vt:lpstr>
      <vt:lpstr>POSLJEDICE ALKOHOLIZMA</vt:lpstr>
      <vt:lpstr>PowerPoint prezentacija</vt:lpstr>
      <vt:lpstr>ZANIMLJIVOSTI O ALKOHOLU </vt:lpstr>
      <vt:lpstr>PITANJA ZA KVIZ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KRAJ!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inf9</dc:creator>
  <cp:lastModifiedBy>informatika profesor</cp:lastModifiedBy>
  <cp:revision>39</cp:revision>
  <dcterms:created xsi:type="dcterms:W3CDTF">2017-02-13T09:10:52Z</dcterms:created>
  <dcterms:modified xsi:type="dcterms:W3CDTF">2017-03-27T09:14:42Z</dcterms:modified>
</cp:coreProperties>
</file>