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8" r:id="rId2"/>
    <p:sldId id="299" r:id="rId3"/>
    <p:sldId id="300" r:id="rId4"/>
    <p:sldId id="302" r:id="rId5"/>
    <p:sldId id="301" r:id="rId6"/>
    <p:sldId id="305" r:id="rId7"/>
    <p:sldId id="303" r:id="rId8"/>
    <p:sldId id="304" r:id="rId9"/>
    <p:sldId id="307" r:id="rId10"/>
    <p:sldId id="306" r:id="rId11"/>
    <p:sldId id="309" r:id="rId12"/>
    <p:sldId id="316" r:id="rId13"/>
    <p:sldId id="317" r:id="rId14"/>
    <p:sldId id="318" r:id="rId15"/>
    <p:sldId id="319" r:id="rId16"/>
    <p:sldId id="314" r:id="rId17"/>
    <p:sldId id="298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9134-A4AD-4401-B896-28726564ABAD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DD2B-EE1F-450D-8245-725AD13FF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5122-83BA-4DF7-800E-0FD999663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C9103-D473-4BA5-AFC9-C25C1BB073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5C6D7-8789-4F19-AB19-7F63E865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74B05-BE1A-4D29-B13D-2D4F394E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0925-DFE8-4301-84B7-68AB524F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8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9AA7-E414-4A37-8F7E-AF3DB5DD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6F4A6-D9C1-40E2-AFDB-05DF9D48D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71DB-8E55-4100-B4D8-0072C16D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B5A8-A6C2-46E1-B06F-984BC694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BD223-DCA6-4580-94FC-22101BB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D30F55-8788-400E-A13F-E283F2574A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FF8E5-0C7F-4286-B690-F8DD90FDA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F0866-F374-4E49-A1C0-AA55994D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2004B-5C13-45AC-A261-B9F489DB4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2C1EC-D21F-4CCD-B412-3C724566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3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6221C-F4CC-4D15-ABCA-19B8FC8D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5CF7D-0D4E-46F1-83F3-C66F2EF70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C3528-93DD-4CEA-9982-8D22CEF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BE9B-C608-427A-9B33-EBB98B51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5F6E0-2090-4FAF-9B8C-07C509C1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D531-463C-453A-9365-5CCD78AF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BA7FC-28AF-4E8B-A181-524B56598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F5F1B-2842-4B93-A038-8EB08855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6CA38-1313-4940-8581-B5A35A86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BF6A7-92D7-40A3-9028-51403729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6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42E8-C362-4ABE-B0A4-99E3AD62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46B1-0844-4F2B-B654-0CD5055EC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21F3B-3AA7-44D2-8F06-A7CF6A0D2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466FD-73E7-45FB-8735-E22EF7C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557FC-58E4-4426-A55C-60B8FD647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29F79-C756-4858-9C56-0B63AADB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5F9E-03E6-4D83-8E84-1141A828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6B490-6433-44D9-B014-3A2F228F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26B94-600C-42CF-9381-63F134259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F8E4A-052E-4151-AE76-7A9C26A27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8C20E-60B1-4A69-B121-FE35A0405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1A230-C0F6-4AE4-9237-4B938896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8084C1-4480-497F-9338-AC0356C8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65D80-DC44-4114-A2E6-081D34D0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3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9B40-DFEB-46A2-8BD1-28849BBE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EEEE9F-E80D-488B-97B9-800082F3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B49EC-13BE-4BC9-8065-DB513860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C104A-B571-462F-947A-315AEE62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D0F6AB-A7A1-4130-AB9B-11FF906F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DB462-3857-4174-94D9-9BDE275F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676BF-E648-4C8B-9F56-32C6670B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5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B857-2221-4C8D-A06E-BD919CD1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8BE2-652E-41EB-A034-FE0401CD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3E609-2548-419C-AA6F-89C802CAB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60D4F-FFFB-4B7D-A9A5-84FFF48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86C41-CD07-4384-8232-AFDCECF77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5E2F8-775B-4832-A216-1FF284B5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D510-6A31-42F3-9979-86EE5E8B4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0F029-74F7-49DB-B371-139BA7790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0656C-C1FB-4055-B4A4-AE961B50D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57664E-795D-46CF-A0F8-3B9A675D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EE7E1-465F-4ABE-8D73-82047AA7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89D54-50CF-4864-AD9D-938BBB8F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EB098-08E9-431A-AFFA-E8A953D0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D89FA-FA4E-47B6-B673-FE432343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CE3E-91DF-4A3F-A3DB-BF6A24049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CDEB5-FF43-49B4-895C-4D97506BE53F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2D47E-4552-4479-8111-3DABF3B3E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F8070-319E-4F70-A26E-1A463371A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0EFC-057F-4E3A-8477-3F03A672B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FBF96E-DAC7-4054-9CC8-9F6E13D94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248" y="2158284"/>
            <a:ext cx="10475499" cy="2541431"/>
          </a:xfrm>
        </p:spPr>
        <p:txBody>
          <a:bodyPr>
            <a:noAutofit/>
          </a:bodyPr>
          <a:lstStyle/>
          <a:p>
            <a:r>
              <a:rPr lang="hr-HR" sz="8000" dirty="0">
                <a:latin typeface="Comic Sans MS" panose="030F0702030302020204" pitchFamily="66" charset="0"/>
              </a:rPr>
              <a:t>Zaštita pri radu s električnom strujom</a:t>
            </a:r>
          </a:p>
        </p:txBody>
      </p:sp>
    </p:spTree>
    <p:extLst>
      <p:ext uri="{BB962C8B-B14F-4D97-AF65-F5344CB8AC3E}">
        <p14:creationId xmlns:p14="http://schemas.microsoft.com/office/powerpoint/2010/main" val="13379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34AE56-F589-4F27-84FE-6125AB17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Savjeti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C18810-2849-4017-A260-484657925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16815" cy="4351338"/>
          </a:xfrm>
        </p:spPr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vršite ni najjednostavnije električarske popravke ako nemate znanja o opasnostima i radu na siguran način.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Pozovite električara!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Nikada ne koristite oštećene električne uređaje niti električni pribor.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primjetite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oštećenja na uređajima i prekidačima pozovite električara.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korištenja električnih uređaja upoznajte se s njihovom primjenom na siguran način.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AB393A-1B6C-46F8-8051-DB181DB0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47" y="2773329"/>
            <a:ext cx="3294642" cy="303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287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2" y="498666"/>
            <a:ext cx="2642562" cy="1858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sadržaja 2"/>
          <p:cNvSpPr txBox="1">
            <a:spLocks/>
          </p:cNvSpPr>
          <p:nvPr/>
        </p:nvSpPr>
        <p:spPr>
          <a:xfrm>
            <a:off x="1649760" y="3747361"/>
            <a:ext cx="4896544" cy="282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Spojevi vodiča izvode se:</a:t>
            </a:r>
          </a:p>
          <a:p>
            <a:pPr marL="1254125" indent="-87313" algn="l">
              <a:buFont typeface="Wingdings" panose="05000000000000000000" pitchFamily="2" charset="2"/>
              <a:buChar char="§"/>
            </a:pPr>
            <a:r>
              <a:rPr lang="hr-HR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Spoj upletanjem</a:t>
            </a:r>
          </a:p>
          <a:p>
            <a:pPr marL="1254125" indent="-87313" algn="l">
              <a:buFont typeface="Wingdings" panose="05000000000000000000" pitchFamily="2" charset="2"/>
              <a:buChar char="§"/>
            </a:pPr>
            <a:r>
              <a:rPr lang="hr-HR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Spoj spojnicom</a:t>
            </a:r>
          </a:p>
          <a:p>
            <a:pPr marL="1254125" indent="-87313" algn="l">
              <a:buFont typeface="Wingdings" panose="05000000000000000000" pitchFamily="2" charset="2"/>
              <a:buChar char="§"/>
            </a:pPr>
            <a:r>
              <a:rPr lang="hr-HR" sz="2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Spoj lemljenjem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252486"/>
            <a:ext cx="3002716" cy="360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1091951" y="2569234"/>
            <a:ext cx="10204405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Električni vodiči se spajaju </a:t>
            </a:r>
            <a:r>
              <a:rPr lang="hr-H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 grananja strujnih krugova ili spajanja s nekim trošilom.</a:t>
            </a:r>
            <a:endParaRPr lang="hr-HR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616AA0E7-AF70-4972-B46C-D09816B5944E}"/>
              </a:ext>
            </a:extLst>
          </p:cNvPr>
          <p:cNvSpPr txBox="1">
            <a:spLocks/>
          </p:cNvSpPr>
          <p:nvPr/>
        </p:nvSpPr>
        <p:spPr>
          <a:xfrm>
            <a:off x="3443147" y="472667"/>
            <a:ext cx="7749448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4400" dirty="0"/>
              <a:t>Spajanje električnih vodiča</a:t>
            </a:r>
          </a:p>
        </p:txBody>
      </p:sp>
    </p:spTree>
    <p:extLst>
      <p:ext uri="{BB962C8B-B14F-4D97-AF65-F5344CB8AC3E}">
        <p14:creationId xmlns:p14="http://schemas.microsoft.com/office/powerpoint/2010/main" val="413367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17" y="4673005"/>
            <a:ext cx="3810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007594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635230" y="2382244"/>
            <a:ext cx="33131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skidanje izolacije nožićem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419330" y="4599980"/>
            <a:ext cx="33131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skidanje izolacije kliještima za skidanje izolacije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DB1383E7-4834-4301-8B29-354DA3F8ABE3}"/>
              </a:ext>
            </a:extLst>
          </p:cNvPr>
          <p:cNvSpPr txBox="1">
            <a:spLocks/>
          </p:cNvSpPr>
          <p:nvPr/>
        </p:nvSpPr>
        <p:spPr>
          <a:xfrm>
            <a:off x="2994745" y="133945"/>
            <a:ext cx="6477693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4800" dirty="0"/>
              <a:t>Skidanje izolacije</a:t>
            </a:r>
          </a:p>
        </p:txBody>
      </p:sp>
    </p:spTree>
    <p:extLst>
      <p:ext uri="{BB962C8B-B14F-4D97-AF65-F5344CB8AC3E}">
        <p14:creationId xmlns:p14="http://schemas.microsoft.com/office/powerpoint/2010/main" val="281794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/>
          <p:cNvSpPr txBox="1">
            <a:spLocks/>
          </p:cNvSpPr>
          <p:nvPr/>
        </p:nvSpPr>
        <p:spPr>
          <a:xfrm>
            <a:off x="1262270" y="1644313"/>
            <a:ext cx="9710529" cy="269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Spoj upletanjem </a:t>
            </a:r>
            <a:r>
              <a:rPr lang="hr-H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najjednostavniji spoj i potrebno ga je izolirati.</a:t>
            </a:r>
            <a:endParaRPr lang="hr-HR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6"/>
          <a:stretch>
            <a:fillRect/>
          </a:stretch>
        </p:blipFill>
        <p:spPr bwMode="auto">
          <a:xfrm>
            <a:off x="3740885" y="5720436"/>
            <a:ext cx="3342456" cy="8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921130"/>
            <a:ext cx="3342456" cy="97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45" y="3844088"/>
            <a:ext cx="3342456" cy="137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34594" y="2903321"/>
            <a:ext cx="2906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ravni spoj vodiča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736310" y="4259730"/>
            <a:ext cx="29065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spajanje vodiča savijanjem jednog  vodiča oko drugog</a:t>
            </a:r>
          </a:p>
        </p:txBody>
      </p:sp>
      <p:pic>
        <p:nvPicPr>
          <p:cNvPr id="14" name="Picture 5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16" y="2602351"/>
            <a:ext cx="2225519" cy="411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aslov 1">
            <a:extLst>
              <a:ext uri="{FF2B5EF4-FFF2-40B4-BE49-F238E27FC236}">
                <a16:creationId xmlns:a16="http://schemas.microsoft.com/office/drawing/2014/main" id="{B19623D0-7E0A-4359-80BA-2BF28563BAAC}"/>
              </a:ext>
            </a:extLst>
          </p:cNvPr>
          <p:cNvSpPr txBox="1">
            <a:spLocks/>
          </p:cNvSpPr>
          <p:nvPr/>
        </p:nvSpPr>
        <p:spPr>
          <a:xfrm>
            <a:off x="3049526" y="77141"/>
            <a:ext cx="6477693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4800" dirty="0"/>
              <a:t>Spoj uplitanjem</a:t>
            </a:r>
          </a:p>
        </p:txBody>
      </p:sp>
    </p:spTree>
    <p:extLst>
      <p:ext uri="{BB962C8B-B14F-4D97-AF65-F5344CB8AC3E}">
        <p14:creationId xmlns:p14="http://schemas.microsoft.com/office/powerpoint/2010/main" val="11667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r="30486"/>
          <a:stretch/>
        </p:blipFill>
        <p:spPr>
          <a:xfrm rot="5400000">
            <a:off x="3859475" y="2298465"/>
            <a:ext cx="2623930" cy="649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1560443" y="2623930"/>
            <a:ext cx="5078895" cy="269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 spojnicom </a:t>
            </a:r>
            <a:r>
              <a:rPr lang="hr-HR" dirty="0">
                <a:solidFill>
                  <a:schemeClr val="tx1"/>
                </a:solidFill>
              </a:rPr>
              <a:t>je jednostavan i rastavljiv spoj.</a:t>
            </a:r>
            <a:endParaRPr lang="hr-HR" i="1" dirty="0">
              <a:solidFill>
                <a:schemeClr val="tx1"/>
              </a:solidFill>
            </a:endParaRPr>
          </a:p>
        </p:txBody>
      </p:sp>
      <p:pic>
        <p:nvPicPr>
          <p:cNvPr id="10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2037522"/>
            <a:ext cx="2692425" cy="22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DDFD137E-D6A3-4AF1-8908-FC492CE44D60}"/>
              </a:ext>
            </a:extLst>
          </p:cNvPr>
          <p:cNvSpPr txBox="1">
            <a:spLocks/>
          </p:cNvSpPr>
          <p:nvPr/>
        </p:nvSpPr>
        <p:spPr>
          <a:xfrm>
            <a:off x="3049526" y="77141"/>
            <a:ext cx="6477693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sz="4800" dirty="0"/>
              <a:t>Spoj spojnicom</a:t>
            </a:r>
          </a:p>
        </p:txBody>
      </p:sp>
    </p:spTree>
    <p:extLst>
      <p:ext uri="{BB962C8B-B14F-4D97-AF65-F5344CB8AC3E}">
        <p14:creationId xmlns:p14="http://schemas.microsoft.com/office/powerpoint/2010/main" val="1873292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/>
          <p:cNvSpPr txBox="1">
            <a:spLocks/>
          </p:cNvSpPr>
          <p:nvPr/>
        </p:nvSpPr>
        <p:spPr>
          <a:xfrm>
            <a:off x="1699964" y="1618441"/>
            <a:ext cx="8572500" cy="269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Spoj lemljenjem </a:t>
            </a:r>
            <a:r>
              <a:rPr lang="hr-H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trajan spoj i potrebno ga je izolirati.</a:t>
            </a:r>
            <a:endParaRPr lang="hr-HR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618381"/>
            <a:ext cx="2857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82" y="2367215"/>
            <a:ext cx="28575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240510"/>
            <a:ext cx="28575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82" y="4861207"/>
            <a:ext cx="2857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55825" y="4017500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čišćenje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20322" y="4078698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zagrijavanje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90508" y="6386795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taljenje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098947" y="6347107"/>
            <a:ext cx="3313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r-HR" alt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hlađenje</a:t>
            </a:r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0E2DE81A-3002-4945-9C42-F09FBA46D4A3}"/>
              </a:ext>
            </a:extLst>
          </p:cNvPr>
          <p:cNvSpPr txBox="1">
            <a:spLocks/>
          </p:cNvSpPr>
          <p:nvPr/>
        </p:nvSpPr>
        <p:spPr>
          <a:xfrm>
            <a:off x="3049526" y="77141"/>
            <a:ext cx="6477693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dirty="0"/>
              <a:t>Spoj lemljenjem</a:t>
            </a:r>
          </a:p>
        </p:txBody>
      </p:sp>
    </p:spTree>
    <p:extLst>
      <p:ext uri="{BB962C8B-B14F-4D97-AF65-F5344CB8AC3E}">
        <p14:creationId xmlns:p14="http://schemas.microsoft.com/office/powerpoint/2010/main" val="18722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197" y="1739096"/>
            <a:ext cx="10269415" cy="11184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Fazni ispitivač – ispitivač polova 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služi za provjeru je li vodič pod električnim naponom.</a:t>
            </a:r>
          </a:p>
        </p:txBody>
      </p:sp>
      <p:pic>
        <p:nvPicPr>
          <p:cNvPr id="22531" name="Picture 5" descr="4324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/>
          <a:stretch/>
        </p:blipFill>
        <p:spPr bwMode="auto">
          <a:xfrm>
            <a:off x="1831727" y="3100371"/>
            <a:ext cx="5192284" cy="131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Acr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07" y="4775667"/>
            <a:ext cx="20447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Acr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94" y="3100372"/>
            <a:ext cx="2043112" cy="17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Acr8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7" y="5077418"/>
            <a:ext cx="2308766" cy="17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79278C1E-97F0-46ED-AC74-0AE0BBE184E4}"/>
              </a:ext>
            </a:extLst>
          </p:cNvPr>
          <p:cNvSpPr txBox="1">
            <a:spLocks/>
          </p:cNvSpPr>
          <p:nvPr/>
        </p:nvSpPr>
        <p:spPr>
          <a:xfrm>
            <a:off x="3049526" y="77141"/>
            <a:ext cx="6477693" cy="13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hr-HR" dirty="0"/>
              <a:t>Fazni ispitivač</a:t>
            </a:r>
          </a:p>
        </p:txBody>
      </p:sp>
    </p:spTree>
    <p:extLst>
      <p:ext uri="{BB962C8B-B14F-4D97-AF65-F5344CB8AC3E}">
        <p14:creationId xmlns:p14="http://schemas.microsoft.com/office/powerpoint/2010/main" val="328865433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BF8E15-173E-4020-A3D9-4F82BF529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A3AE516-4649-4230-A17F-CF4CE758732A}"/>
              </a:ext>
            </a:extLst>
          </p:cNvPr>
          <p:cNvSpPr/>
          <p:nvPr/>
        </p:nvSpPr>
        <p:spPr>
          <a:xfrm>
            <a:off x="154745" y="453683"/>
            <a:ext cx="11493304" cy="62144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ZAŠTITA PRI RADU S ELEKTRIČNOM STRUJOM</a:t>
            </a:r>
          </a:p>
          <a:p>
            <a:pPr algn="ctr">
              <a:defRPr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Strujni udar nastaje prolaskom električne struje iz nekog izvora kroz čovjeka ili 	životinju. </a:t>
            </a:r>
          </a:p>
          <a:p>
            <a:pPr>
              <a:lnSpc>
                <a:spcPct val="100000"/>
              </a:lnSpc>
            </a:pPr>
            <a:endParaRPr lang="hr-H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Prolaskom električne struje kroz ljudski organizam mogu se opaziti sljedeći učinci 	električne struje: 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fiziološki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učinak</a:t>
            </a: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kemijski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učinak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toplinski </a:t>
            </a:r>
            <a:r>
              <a:rPr lang="hr-H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učinak</a:t>
            </a:r>
            <a:endParaRPr lang="hr-H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endParaRPr lang="hr-H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Postupak pružanja pomoći unesrećenom pri strujnom udaru</a:t>
            </a:r>
          </a:p>
          <a:p>
            <a:pPr marL="1885950" lvl="3" indent="-514350">
              <a:lnSpc>
                <a:spcPct val="110000"/>
              </a:lnSpc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Prekinuti dovod električne struje </a:t>
            </a:r>
          </a:p>
          <a:p>
            <a:pPr marL="1885950" lvl="3" indent="-514350">
              <a:lnSpc>
                <a:spcPct val="110000"/>
              </a:lnSpc>
              <a:buFont typeface="+mj-lt"/>
              <a:buAutoNum type="arabicPeriod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 provjeriti stanje svijesti i disanje </a:t>
            </a:r>
            <a:r>
              <a:rPr lang="hr-H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unesrećene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osobe </a:t>
            </a:r>
          </a:p>
          <a:p>
            <a:pPr marL="2343150" lvl="4" indent="-514350">
              <a:lnSpc>
                <a:spcPct val="110000"/>
              </a:lnSpc>
              <a:buFont typeface="+mj-lt"/>
              <a:buAutoNum type="arabicPeriod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unesrećeni bez svijesti, treba ga postaviti u bočni položaj. </a:t>
            </a:r>
          </a:p>
          <a:p>
            <a:pPr marL="2343150" lvl="4" indent="-514350">
              <a:lnSpc>
                <a:spcPct val="110000"/>
              </a:lnSpc>
              <a:buFont typeface="+mj-lt"/>
              <a:buAutoNum type="arabicPeriod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unesrećeni pri svijesti ili kada se osvijesti, treba ga utopliti i dati mu topli napitak. </a:t>
            </a:r>
          </a:p>
          <a:p>
            <a:pPr marL="1885950" lvl="3" indent="-514350">
              <a:lnSpc>
                <a:spcPct val="110000"/>
              </a:lnSpc>
              <a:buFont typeface="+mj-lt"/>
              <a:buAutoNum type="arabicPeriod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 pozvati stručnjake da poprave kvar i otklone opasnost. 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2526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3D5FE82-E8DC-44F1-9275-16CC6AF04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" y="974552"/>
            <a:ext cx="6675524" cy="4253432"/>
          </a:xfrm>
        </p:spPr>
      </p:pic>
      <p:sp>
        <p:nvSpPr>
          <p:cNvPr id="6" name="zornost i praktičnost">
            <a:extLst>
              <a:ext uri="{FF2B5EF4-FFF2-40B4-BE49-F238E27FC236}">
                <a16:creationId xmlns:a16="http://schemas.microsoft.com/office/drawing/2014/main" id="{0F37624D-AF34-48BE-BE9F-A2BB20F6D72C}"/>
              </a:ext>
            </a:extLst>
          </p:cNvPr>
          <p:cNvSpPr txBox="1"/>
          <p:nvPr/>
        </p:nvSpPr>
        <p:spPr>
          <a:xfrm>
            <a:off x="7408721" y="2948107"/>
            <a:ext cx="4574997" cy="1754322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Spojit </a:t>
            </a:r>
            <a:r>
              <a:rPr lang="hr-H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vodiče uplitanjem i spojnicom s vijkom!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3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2631BB-8BD4-415C-B3AF-03CBA569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Opasnosti od električne struje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9F91F7E-7433-4B16-A0DA-ADB2C0A40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2546"/>
            <a:ext cx="5117343" cy="248741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FC04150-B1EB-45E0-B397-A6D977580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97" y="3082830"/>
            <a:ext cx="4877604" cy="2661863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EF02C003-DF25-434A-9F52-2136EE5D0652}"/>
              </a:ext>
            </a:extLst>
          </p:cNvPr>
          <p:cNvSpPr/>
          <p:nvPr/>
        </p:nvSpPr>
        <p:spPr>
          <a:xfrm>
            <a:off x="1866314" y="5492116"/>
            <a:ext cx="2635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Oštećeni kabel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811DC821-ABF5-43A4-9AA1-0971EF756082}"/>
              </a:ext>
            </a:extLst>
          </p:cNvPr>
          <p:cNvSpPr/>
          <p:nvPr/>
        </p:nvSpPr>
        <p:spPr>
          <a:xfrm>
            <a:off x="6649331" y="5749768"/>
            <a:ext cx="4323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Dotrajali prekidač i utičnica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85DD2BD1-C60C-4CBF-81AF-3803461D653D}"/>
              </a:ext>
            </a:extLst>
          </p:cNvPr>
          <p:cNvSpPr/>
          <p:nvPr/>
        </p:nvSpPr>
        <p:spPr>
          <a:xfrm>
            <a:off x="838199" y="1781557"/>
            <a:ext cx="10626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 radu s električnim uređajima, strojevima, postrojenjima, instalacijama</a:t>
            </a:r>
            <a:br>
              <a:rPr lang="hr-HR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sl. uvijek postoji opasnost od strujnog udara. </a:t>
            </a:r>
            <a:b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9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94DD2D-CFAB-4903-AC41-AC33790D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Učinci električne struje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E92441-8C98-4B1B-BD16-EC78D824F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Strujni udar nastaje prolaskom električne struje iz nekog izvora kroz čovjeka ili životinju. 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Prolaskom električne struje kroz ljudski organizam mogu se opaziti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sljedeći učinci električne struje: </a:t>
            </a:r>
          </a:p>
          <a:p>
            <a:pPr lvl="1">
              <a:lnSpc>
                <a:spcPct val="100000"/>
              </a:lnSpc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fiziološki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učinak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kemijski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učinak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toplinski </a:t>
            </a:r>
            <a:r>
              <a:rPr lang="hr-H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učinak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883F83-8E08-45DE-8326-DA498299F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97795"/>
            <a:ext cx="3936178" cy="340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19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097196-55B2-4FCF-8ECE-86B16B50C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Dodirni napon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BB8022-FFB0-4EE9-9DC2-2EB93D83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34" y="1690688"/>
            <a:ext cx="8605717" cy="482839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Osim što ovise o jakosti i vrsti struje učinci struje, ovise i o naponu struje.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Najviša vrijednost dodirnog napona za izmjeničnu struju iznosi 50 V, a za istosmjernu struju 120 V. Do tih se podataka došlo na temelju mjerenja otpora dijelova čovjekova tijela. 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Jakost struje I računa se prema Ohmovu zakonu I = U / r. Ako je dopuštena dodirna vrijednost izmjeničnog napona U = 50 V i ako je otpor tijela r = 5000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možemo izračunati da će kroz tijelo proći izmjenična struja od      I = 50/5000 = 0,01 A = 10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A7CEDE5-3A8B-4FFA-84DD-3DCA9CEE3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52" y="1652832"/>
            <a:ext cx="2429214" cy="472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82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6DF87B-8D4C-4323-9FCE-A7E44E5DC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Jakost struje i posljedice 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1EDF647-8B8C-45E7-8894-61634B3CE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0" y="1690688"/>
            <a:ext cx="10070680" cy="4485029"/>
          </a:xfrm>
        </p:spPr>
      </p:pic>
    </p:spTree>
    <p:extLst>
      <p:ext uri="{BB962C8B-B14F-4D97-AF65-F5344CB8AC3E}">
        <p14:creationId xmlns:p14="http://schemas.microsoft.com/office/powerpoint/2010/main" val="237572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F8FDCD-4848-4C14-83FA-40147622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Dodirni napon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296BD1-6700-4763-8EA9-179C98B1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1375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Otpor ljudskog tijela nije stalan, nego ovisi o nizu čimbenika: 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čistoći kože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debljini kože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vlažnosti kože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općem zdravstvenom stanju</a:t>
            </a:r>
          </a:p>
          <a:p>
            <a:pPr lvl="1">
              <a:lnSpc>
                <a:spcPct val="10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temperaturi čovjeka</a:t>
            </a:r>
          </a:p>
          <a:p>
            <a:pPr lvl="1"/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BD1CCEC-37ED-496F-AECA-1A9D25F58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24" y="2454035"/>
            <a:ext cx="4145868" cy="413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8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5B1E43-1AAC-4B73-8914-3FD83E0D64B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417257">
            <a:off x="-90143" y="519008"/>
            <a:ext cx="9314903" cy="164451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Uvijek moramo biti uvjereni da smo sigurni i izvan svake opasnosti!</a:t>
            </a:r>
            <a:r>
              <a:rPr lang="hr-H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F4BDD36-3799-4DAF-A550-0C04CDF5E45F}"/>
              </a:ext>
            </a:extLst>
          </p:cNvPr>
          <p:cNvSpPr/>
          <p:nvPr/>
        </p:nvSpPr>
        <p:spPr>
          <a:xfrm rot="196742">
            <a:off x="3835174" y="5588546"/>
            <a:ext cx="8403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Osobu </a:t>
            </a:r>
            <a:r>
              <a:rPr lang="hr-H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uključenu</a:t>
            </a:r>
            <a:r>
              <a:rPr lang="hr-H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strujni krug nikada ne smijemo hvatati golim rukama! 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2DD994DF-F9CB-4244-824D-9FB059BF1802}"/>
              </a:ext>
            </a:extLst>
          </p:cNvPr>
          <p:cNvSpPr/>
          <p:nvPr/>
        </p:nvSpPr>
        <p:spPr>
          <a:xfrm>
            <a:off x="177021" y="2300845"/>
            <a:ext cx="8302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Pozvati pomoć na broj telefona 112 ili 194. </a:t>
            </a:r>
            <a:endParaRPr lang="hr-H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ACE64C47-9F17-4643-BBBA-E758B5C03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5" y="3484527"/>
            <a:ext cx="3822962" cy="270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A3992AB-6431-429E-B241-72535352D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24" y="1775992"/>
            <a:ext cx="3507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BD24EF1B-8B48-45D2-8D16-A2EBC10DD0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47" y="3014505"/>
            <a:ext cx="284117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26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73406F-EAF1-42C6-8CE4-1ED19D88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Postupak pružanja pomoći unesrećenom pri</a:t>
            </a:r>
            <a:br>
              <a:rPr lang="hr-HR" dirty="0"/>
            </a:br>
            <a:r>
              <a:rPr lang="hr-HR" dirty="0"/>
              <a:t>strujnom udaru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5B1E43-1AAC-4B73-8914-3FD83E0D6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4" y="1811556"/>
            <a:ext cx="8685628" cy="484246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Prekinuti dovod električne struje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 provjeriti stanje svijesti i disanje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unesrećene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osobe </a:t>
            </a: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unesrećeni bez svijesti, treba ga postaviti u bočni položaj. Ako ne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diše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treba započeti oživljavanje 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je unesrećeni pri svijesti ili kada se osvijesti, treba ga utopliti i dati mu topli napitak.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 pozvati stručnjake da poprave kvar i otklone opasnost. </a:t>
            </a:r>
            <a:endParaRPr lang="hr-HR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E997DF8-1408-46BE-A624-9D6F63D4A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25" y="1027906"/>
            <a:ext cx="351417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C4346C2-1AAA-4221-99F5-2C5ED4D13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34" y="3891537"/>
            <a:ext cx="31675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03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174231-3D29-429B-B990-3826B60A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Zaštita od strujnog udara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624D3D-8096-4F60-B894-E15D767E1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 propisuje da svi električni uređaji s metalnim dijelovima moraju biti uzemljeni, a sva kućanstva moraju imati u razvodnom ormariću FID sklopku 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 sklopka znatno brže reagira od osigurača i njezina</a:t>
            </a:r>
            <a:b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glavna zadaća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zaštititi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ljudske živote od strujnog udara. </a:t>
            </a:r>
          </a:p>
          <a:p>
            <a:pPr>
              <a:lnSpc>
                <a:spcPct val="10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 sklopke mjere struju na svojem ulazu i izlazu. 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ACFCE5C-CCB0-43E0-86A2-F6F05507D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996" y="2996737"/>
            <a:ext cx="2896004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95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Široki zaslon</PresentationFormat>
  <Paragraphs>82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</vt:lpstr>
      <vt:lpstr>Office Theme</vt:lpstr>
      <vt:lpstr>Zaštita pri radu s električnom strujom</vt:lpstr>
      <vt:lpstr>Opasnosti od električne struje </vt:lpstr>
      <vt:lpstr>Učinci električne struje </vt:lpstr>
      <vt:lpstr>Dodirni napon </vt:lpstr>
      <vt:lpstr>Jakost struje i posljedice </vt:lpstr>
      <vt:lpstr>Dodirni napon </vt:lpstr>
      <vt:lpstr>PowerPoint prezentacija</vt:lpstr>
      <vt:lpstr>Postupak pružanja pomoći unesrećenom pri strujnom udaru </vt:lpstr>
      <vt:lpstr>Zaštita od strujnog udara </vt:lpstr>
      <vt:lpstr>Savjeti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2020-10-02T12:21:24Z</dcterms:created>
  <dcterms:modified xsi:type="dcterms:W3CDTF">2021-12-27T15:47:10Z</dcterms:modified>
</cp:coreProperties>
</file>