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258" r:id="rId2"/>
    <p:sldId id="301" r:id="rId3"/>
    <p:sldId id="300" r:id="rId4"/>
    <p:sldId id="302" r:id="rId5"/>
    <p:sldId id="303" r:id="rId6"/>
    <p:sldId id="304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8" r:id="rId18"/>
    <p:sldId id="319" r:id="rId19"/>
    <p:sldId id="321" r:id="rId20"/>
    <p:sldId id="322" r:id="rId21"/>
    <p:sldId id="323" r:id="rId22"/>
    <p:sldId id="298" r:id="rId23"/>
    <p:sldId id="334" r:id="rId24"/>
    <p:sldId id="336" r:id="rId25"/>
    <p:sldId id="337" r:id="rId26"/>
    <p:sldId id="335" r:id="rId27"/>
    <p:sldId id="33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19134-A4AD-4401-B896-28726564ABA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FDD2B-EE1F-450D-8245-725AD13FF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4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5122-83BA-4DF7-800E-0FD999663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C9103-D473-4BA5-AFC9-C25C1BB07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5C6D7-8789-4F19-AB19-7F63E865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74B05-BE1A-4D29-B13D-2D4F394E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90925-DFE8-4301-84B7-68AB524F4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8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9AA7-E414-4A37-8F7E-AF3DB5DD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6F4A6-D9C1-40E2-AFDB-05DF9D48D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271DB-8E55-4100-B4D8-0072C16D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EB5A8-A6C2-46E1-B06F-984BC694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BD223-DCA6-4580-94FC-22101BB1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30F55-8788-400E-A13F-E283F2574A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FF8E5-0C7F-4286-B690-F8DD90FDA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F0866-F374-4E49-A1C0-AA55994D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2004B-5C13-45AC-A261-B9F489DB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2C1EC-D21F-4CCD-B412-3C724566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3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6221C-F4CC-4D15-ABCA-19B8FC8D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5CF7D-0D4E-46F1-83F3-C66F2EF70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C3528-93DD-4CEA-9982-8D22CEF7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DBE9B-C608-427A-9B33-EBB98B51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5F6E0-2090-4FAF-9B8C-07C509C1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1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4D531-463C-453A-9365-5CCD78AF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BA7FC-28AF-4E8B-A181-524B56598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F5F1B-2842-4B93-A038-8EB08855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6CA38-1313-4940-8581-B5A35A866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BF6A7-92D7-40A3-9028-51403729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6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42E8-C362-4ABE-B0A4-99E3AD62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046B1-0844-4F2B-B654-0CD5055EC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21F3B-3AA7-44D2-8F06-A7CF6A0D2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466FD-73E7-45FB-8735-E22EF7C6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557FC-58E4-4426-A55C-60B8FD647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29F79-C756-4858-9C56-0B63AADB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7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5F9E-03E6-4D83-8E84-1141A828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6B490-6433-44D9-B014-3A2F228F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26B94-600C-42CF-9381-63F134259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F8E4A-052E-4151-AE76-7A9C26A27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8C20E-60B1-4A69-B121-FE35A0405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1A230-C0F6-4AE4-9237-4B938896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084C1-4480-497F-9338-AC0356C8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65D80-DC44-4114-A2E6-081D34D0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3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9B40-DFEB-46A2-8BD1-28849BBE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EEEE9F-E80D-488B-97B9-800082F3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B49EC-13BE-4BC9-8065-DB513860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C104A-B571-462F-947A-315AEE62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9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D0F6AB-A7A1-4130-AB9B-11FF906F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DB462-3857-4174-94D9-9BDE275F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676BF-E648-4C8B-9F56-32C6670B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5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B857-2221-4C8D-A06E-BD919CD1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78BE2-652E-41EB-A034-FE0401CD4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3E609-2548-419C-AA6F-89C802CAB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60D4F-FFFB-4B7D-A9A5-84FFF48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86C41-CD07-4384-8232-AFDCECF7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5E2F8-775B-4832-A216-1FF284B5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4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D510-6A31-42F3-9979-86EE5E8B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B0F029-74F7-49DB-B371-139BA7790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0656C-C1FB-4055-B4A4-AE961B50D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7664E-795D-46CF-A0F8-3B9A675D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EE7E1-465F-4ABE-8D73-82047AA7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89D54-50CF-4864-AD9D-938BBB8F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2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EB098-08E9-431A-AFFA-E8A953D0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D89FA-FA4E-47B6-B673-FE432343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9CE3E-91DF-4A3F-A3DB-BF6A24049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2D47E-4552-4479-8111-3DABF3B3E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F8070-319E-4F70-A26E-1A463371A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FBF96E-DAC7-4054-9CC8-9F6E13D94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90" y="2158284"/>
            <a:ext cx="11043020" cy="2541431"/>
          </a:xfrm>
        </p:spPr>
        <p:txBody>
          <a:bodyPr>
            <a:noAutofit/>
          </a:bodyPr>
          <a:lstStyle/>
          <a:p>
            <a:r>
              <a:rPr lang="hr-HR" sz="8000" dirty="0">
                <a:latin typeface="Comic Sans MS" panose="030F0702030302020204" pitchFamily="66" charset="0"/>
              </a:rPr>
              <a:t>Elektronički </a:t>
            </a:r>
            <a:br>
              <a:rPr lang="hr-HR" sz="8000" dirty="0">
                <a:latin typeface="Comic Sans MS" panose="030F0702030302020204" pitchFamily="66" charset="0"/>
              </a:rPr>
            </a:br>
            <a:r>
              <a:rPr lang="hr-HR" sz="8000" dirty="0">
                <a:latin typeface="Comic Sans MS" panose="030F0702030302020204" pitchFamily="66" charset="0"/>
              </a:rPr>
              <a:t>elementi</a:t>
            </a:r>
          </a:p>
        </p:txBody>
      </p:sp>
    </p:spTree>
    <p:extLst>
      <p:ext uri="{BB962C8B-B14F-4D97-AF65-F5344CB8AC3E}">
        <p14:creationId xmlns:p14="http://schemas.microsoft.com/office/powerpoint/2010/main" val="133792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42B93-DBC3-4E26-AF8C-81D8FE2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Promjenjivi otpornik – zakretni i klizni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A6F555-F024-4E7D-BA90-4860DD5F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9686"/>
            <a:ext cx="5787683" cy="330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Pomoću potenciometara se otpor mijenja zakretanjem klizaćeg kontakta.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Zakretni potenciometar i klizni su izvedbe promjenjivog otpornika s kojom se otpor često mijenja.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D509850-A9AB-4661-B658-5404D1910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02" y="1445460"/>
            <a:ext cx="3543482" cy="220991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0456B2E-B385-4AF4-945A-CE28E82FD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02" y="3929487"/>
            <a:ext cx="3613336" cy="22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9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42B93-DBC3-4E26-AF8C-81D8FE2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Promjenjivi otpornik – </a:t>
            </a:r>
            <a:r>
              <a:rPr lang="hr-HR" dirty="0" err="1"/>
              <a:t>fotootpornik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A6F555-F024-4E7D-BA90-4860DD5F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9686"/>
            <a:ext cx="5787683" cy="330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Fotootpornik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promjenjivi otpornik čiji otpor ovisi o fizikalnoj veličini svjetlosti. U elektronici se koriste kao senzori ili osjetila.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Imaju vrlo široku primjenu u uređajima za zaštitu od požara, robotici,…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E2F368D-0F8B-4CB0-87DD-192C4ED6F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57" y="3238868"/>
            <a:ext cx="2914800" cy="17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5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42B93-DBC3-4E26-AF8C-81D8FE2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Promjenjivi otpornik – </a:t>
            </a:r>
            <a:r>
              <a:rPr lang="hr-HR" dirty="0" err="1"/>
              <a:t>termistor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A6F555-F024-4E7D-BA90-4860DD5F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9686"/>
            <a:ext cx="5787683" cy="330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Termistor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promjenjivi otpornik čiji otpor ovisi o fizikalnoj veličini temperaturi.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sklopovima se koriste kao senzori i imaju jako široku primjenu u suvremenim pogonima.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376F20A-A310-4968-A02C-A61FD34A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71" y="2532474"/>
            <a:ext cx="3486329" cy="28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20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42B93-DBC3-4E26-AF8C-81D8FE2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Promjenjivi otpornik – </a:t>
            </a:r>
            <a:r>
              <a:rPr lang="hr-HR" dirty="0" err="1"/>
              <a:t>Hallove</a:t>
            </a:r>
            <a:r>
              <a:rPr lang="hr-HR" dirty="0"/>
              <a:t> pločice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A6F555-F024-4E7D-BA90-4860DD5F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9686"/>
            <a:ext cx="5950226" cy="330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Hallove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pločice su promjenjivi otpornici čiji otpor ovisi o fizikalnoj veličini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magnetizmu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 se u sklopovima se koriste kao senzori i imaju jako široku primjenu u suvremenim automatiziranim industrijskim pogonima.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E351F52-7AF0-4C17-AECF-8F4DE125A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81" y="2912800"/>
            <a:ext cx="3048157" cy="21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42B93-DBC3-4E26-AF8C-81D8FE2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Označavanje otpornika bojama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A6F555-F024-4E7D-BA90-4860DD5F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9918"/>
            <a:ext cx="5403544" cy="4458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Otpornik sa četiri obojena prstena</a:t>
            </a:r>
          </a:p>
          <a:p>
            <a:pPr marL="0" indent="0">
              <a:buNone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je vrijednost otpora označena s četiri obojena prstena tada se boja prvog i drugog prstena čita kao prvi i drugi broj, dok se boja trećeg prstena čita kao multiplikator kojim se množe prva dva broja. </a:t>
            </a:r>
          </a:p>
          <a:p>
            <a:pPr marL="0" indent="0">
              <a:buNone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Četvrti obojeni prsten označava dopušteno odstupanje ili toleranciju otpora.</a:t>
            </a:r>
            <a:endParaRPr lang="hr-H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C838CCB-79D1-45C0-A4DB-9C083F5F9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44" y="1789899"/>
            <a:ext cx="5950256" cy="431187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DF4FC6C-DF9F-4B0A-B6CE-F7313FB03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45101"/>
            <a:ext cx="49464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4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42B93-DBC3-4E26-AF8C-81D8FE2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Označavanje otpornika bojama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A6F555-F024-4E7D-BA90-4860DD5F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9686"/>
            <a:ext cx="5409895" cy="39398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Otpornik sa pet obojena prstena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je vrijednost otpora označena s pet obojenih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prstenova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tada se boja prvog, drugog i trećeg prstena čita kao prvi, drugi i treći broj, dok se boja četvrtog prstena čita kao multiplikator kojim se množe prva tri broja.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Peti obojeni prsten označava dopušteno odstupanje ili toleranciju otpora.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B898C0F-40E1-45DD-9557-E72EE75D7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95" y="1882660"/>
            <a:ext cx="5943905" cy="446427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D5CCD54-AFCA-4726-B0A0-C51C7B705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07" y="1690688"/>
            <a:ext cx="48372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0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42B93-DBC3-4E26-AF8C-81D8FE2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Otpornici u strujnom krugu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A6F555-F024-4E7D-BA90-4860DD5F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105" y="1954069"/>
            <a:ext cx="10415904" cy="3939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Otpornike u strujne krugove možemo spajati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serijski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 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paralelno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A95D2DE-5C68-474E-A5F4-6754E6B5D115}"/>
              </a:ext>
            </a:extLst>
          </p:cNvPr>
          <p:cNvSpPr/>
          <p:nvPr/>
        </p:nvSpPr>
        <p:spPr>
          <a:xfrm>
            <a:off x="729436" y="4923215"/>
            <a:ext cx="5368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 otpornika spojenih u serijskom spoju ukupan otpor strujnog kruga jednak je njihovom zbroju: 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r-H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=R</a:t>
            </a:r>
            <a:r>
              <a:rPr lang="hr-H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+R</a:t>
            </a:r>
            <a:r>
              <a:rPr lang="hr-H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br>
              <a:rPr lang="hr-HR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F35DB43-CFD5-4A2F-B6A4-CC9D9C5F4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69158"/>
            <a:ext cx="4647830" cy="101491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40F0231-F1FF-4A84-B781-54614F160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72" y="2653154"/>
            <a:ext cx="4626162" cy="2238834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0044389D-BA9B-4FC4-90EA-DA6CE2A0354B}"/>
              </a:ext>
            </a:extLst>
          </p:cNvPr>
          <p:cNvSpPr/>
          <p:nvPr/>
        </p:nvSpPr>
        <p:spPr>
          <a:xfrm>
            <a:off x="6705972" y="5056304"/>
            <a:ext cx="5012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 otpornika spojenih u paralelnom spoju ukupan otpor strujnog kruga jednak je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6E89CD6-2015-45B6-BB81-120F86E6A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48" y="5854454"/>
            <a:ext cx="1428823" cy="60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46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42B93-DBC3-4E26-AF8C-81D8FE2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Kondenzator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A6F555-F024-4E7D-BA90-4860DD5F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189"/>
            <a:ext cx="5787683" cy="3959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Kondenzator je spremnik električne energije koju može pohraniti, čuvati i po potrebi predati.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Mjerna je jedinica za kapacitet kondenzatora F (farad).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će električnog naboja kondenzator pohraniti, ovisi o njegovu električnom kapacitetu C.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9BE2251-D08C-4308-B3ED-DB6604675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02" y="2257735"/>
            <a:ext cx="4623272" cy="3959477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50380412-4045-4406-9124-54D8EEF1D30E}"/>
              </a:ext>
            </a:extLst>
          </p:cNvPr>
          <p:cNvSpPr/>
          <p:nvPr/>
        </p:nvSpPr>
        <p:spPr>
          <a:xfrm>
            <a:off x="3732041" y="6292820"/>
            <a:ext cx="531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(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mikrofarad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10</a:t>
            </a:r>
            <a:r>
              <a:rPr lang="hr-H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nF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nanofarad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10</a:t>
            </a:r>
            <a:r>
              <a:rPr lang="hr-H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60645EE-C06E-40D4-9679-AE6FD3792FC3}"/>
              </a:ext>
            </a:extLst>
          </p:cNvPr>
          <p:cNvSpPr txBox="1"/>
          <p:nvPr/>
        </p:nvSpPr>
        <p:spPr>
          <a:xfrm>
            <a:off x="7106478" y="1290578"/>
            <a:ext cx="270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Simbol: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BCBF00C-49CC-4059-AE03-8BF6C7EB2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83" y="1241684"/>
            <a:ext cx="734733" cy="44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29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42B93-DBC3-4E26-AF8C-81D8FE2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Kondenzator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A6F555-F024-4E7D-BA90-4860DD5F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118574" cy="330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Kondenzatori se prema tehničkim oblicima izvedbe dijele na stalne (blok) kondenzatore i promjenjive kondenzatore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D14C116-C04E-413A-91BF-561B974EB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38" y="2622741"/>
            <a:ext cx="7509440" cy="423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71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42B93-DBC3-4E26-AF8C-81D8FE2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Kondenzator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A6F555-F024-4E7D-BA90-4860DD5F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3213"/>
            <a:ext cx="5787683" cy="39594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Osim kapaciteta kondenzatora važan je i najveći dopušteni radni napon kondenzatora.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Kapacitet i najveći radni napon najčešće se označavaju brojčanim vrijednostima ispisanim na tijelu kondenzatora.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Neki proizvođači označavaju kapacitet kondenzatora bojama sličnim otpornicima.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10E68D3-E993-4810-BD27-8F41C843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037" y="280372"/>
            <a:ext cx="2574234" cy="3625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6B226B8-E0CA-4E88-BE6D-81DA42220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461" y="3906054"/>
            <a:ext cx="1869386" cy="270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324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7844AC-737A-45AB-BBAC-EE7A007F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Elektronika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DEE324-6991-4897-B736-4688638F5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93157"/>
          </a:xfrm>
        </p:spPr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Elektronika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je znanost koja proučava gibanja nabijenih čestica kroz vakuum, plinove i poluvodiče.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Otkrićem elektrona u XX. stoljeću započinje razvoj elektronike.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Puno se razvilo u elektronici od prvih elektronskih cijevi koji su imali glavnu primjenu u radiju i televiziji. 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6AA28C-290E-4EE2-9944-067750048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96" y="3781907"/>
            <a:ext cx="3768718" cy="29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FD51E0A1-DF6D-484E-9EF0-CC42496CFC7F}"/>
              </a:ext>
            </a:extLst>
          </p:cNvPr>
          <p:cNvSpPr/>
          <p:nvPr/>
        </p:nvSpPr>
        <p:spPr>
          <a:xfrm>
            <a:off x="838200" y="412087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1947. godine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William Shockley, John </a:t>
            </a:r>
            <a:r>
              <a:rPr lang="hr-H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Barden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 Walter </a:t>
            </a:r>
            <a:r>
              <a:rPr lang="hr-H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Brattain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su otkrili tranzistor koji je zamijenio elektronsku cijev i tako omogućio brzi razvoj digitalne tehnike te njenu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minijaturizaciju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926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42B93-DBC3-4E26-AF8C-81D8FE2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Zavojnice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A6F555-F024-4E7D-BA90-4860DD5F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189"/>
            <a:ext cx="5787683" cy="3959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Zavojnice su elektronički elementi dobiveni spiralnim namatanjem izolirane žice.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Prolaskom struje kroz zavojnicu ona postaje elektromagnet.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Magnetska svojstva zavojnice opisuje induktivitet L. Mjerna je jedinica za induktivitet H (henri)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9BE2251-D08C-4308-B3ED-DB6604675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02" y="2257735"/>
            <a:ext cx="4623272" cy="3959477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60645EE-C06E-40D4-9679-AE6FD3792FC3}"/>
              </a:ext>
            </a:extLst>
          </p:cNvPr>
          <p:cNvSpPr txBox="1"/>
          <p:nvPr/>
        </p:nvSpPr>
        <p:spPr>
          <a:xfrm>
            <a:off x="7106478" y="1290578"/>
            <a:ext cx="270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Simbol: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F5A0107-5860-4921-9C14-D8D19CC21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42" y="1358359"/>
            <a:ext cx="964096" cy="28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35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42B93-DBC3-4E26-AF8C-81D8FE2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Zavojnice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A6F555-F024-4E7D-BA90-4860DD5F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189"/>
            <a:ext cx="5787683" cy="4558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Zavojnice od tanke žice namotane su na neko tijelo, a zavojnice od deblje žice namotane su tako da slobodno stoje u zraku.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Magnetičnost zavojnice za razliku od stalnih magneta koji su trajno magnetični traje samo dok kroz nju prolazi struja.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Zavojnica se primjenjuje u relejima, sklopovima za filtriranje određenih frekvencija i titrajnim krugovima.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993BC7A-6994-4082-B440-5AF4F747C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66" y="1027906"/>
            <a:ext cx="2602648" cy="2772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824CA12-185F-4284-9888-F7F83A84D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66" y="4136992"/>
            <a:ext cx="2842892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59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BF8E15-173E-4020-A3D9-4F82BF529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765" y="1385215"/>
            <a:ext cx="10515600" cy="4351338"/>
          </a:xfrm>
        </p:spPr>
        <p:txBody>
          <a:bodyPr/>
          <a:lstStyle/>
          <a:p>
            <a:r>
              <a:rPr lang="hr-HR" dirty="0" err="1"/>
              <a:t>Cywq</a:t>
            </a:r>
            <a:r>
              <a:rPr lang="hr-HR" dirty="0"/>
              <a:t>	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DA3AE516-4649-4230-A17F-CF4CE758732A}"/>
              </a:ext>
            </a:extLst>
          </p:cNvPr>
          <p:cNvSpPr/>
          <p:nvPr/>
        </p:nvSpPr>
        <p:spPr>
          <a:xfrm>
            <a:off x="154745" y="453683"/>
            <a:ext cx="11493304" cy="62144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/>
              <a:t>	                            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PASIVNI ELEKTRONIČKI ELEMENTI</a:t>
            </a:r>
          </a:p>
          <a:p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B46E8407-A520-4FBE-8A97-D227F6D075A1}"/>
              </a:ext>
            </a:extLst>
          </p:cNvPr>
          <p:cNvSpPr txBox="1">
            <a:spLocks/>
          </p:cNvSpPr>
          <p:nvPr/>
        </p:nvSpPr>
        <p:spPr>
          <a:xfrm>
            <a:off x="935088" y="3936984"/>
            <a:ext cx="6984776" cy="276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099C188-C0E1-42BA-9A00-CE4670446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35" y="1865928"/>
            <a:ext cx="1039332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hr-HR" altLang="sr-Latn-R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Otpornik </a:t>
            </a:r>
            <a:r>
              <a:rPr lang="hr-H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pasivni elektronički elementi koji prolasku električne struje pruža</a:t>
            </a:r>
            <a:br>
              <a:rPr lang="hr-H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električni otpor. </a:t>
            </a: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Oznaka :</a:t>
            </a:r>
            <a:r>
              <a:rPr kumimoji="0" lang="hr-HR" altLang="sr-Latn-R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altLang="sr-Latn-RS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     </a:t>
            </a: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Mjerna jedinica: </a:t>
            </a:r>
            <a:r>
              <a:rPr kumimoji="0" lang="el-GR" altLang="sr-Latn-R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kumimoji="0" lang="hr-HR" altLang="sr-Latn-R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(om)</a:t>
            </a:r>
            <a:endParaRPr kumimoji="0" lang="hr-HR" altLang="sr-Latn-R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endParaRPr kumimoji="0" lang="hr-HR" altLang="sr-Latn-R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DD01485-88AC-4423-BC87-B7E7A3511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425551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r-HR" altLang="sr-Latn-R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1478E2D-7CE8-4FED-87A8-40D47EE52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35" y="3438617"/>
            <a:ext cx="1039332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Kondenzator </a:t>
            </a:r>
            <a:r>
              <a:rPr kumimoji="0" lang="hr-HR" altLang="sr-Latn-RS" sz="2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pasivni elektronički element koji ima sposobnost akumuliranja električnih naboja. Oznaka: </a:t>
            </a:r>
            <a:r>
              <a:rPr kumimoji="0" lang="hr-HR" altLang="sr-Latn-R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    </a:t>
            </a:r>
            <a:r>
              <a:rPr kumimoji="0" lang="hr-HR" altLang="sr-Latn-RS" sz="2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Mjerna jedinica: </a:t>
            </a:r>
            <a:r>
              <a:rPr kumimoji="0" lang="hr-HR" altLang="sr-Latn-R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(farad) </a:t>
            </a:r>
            <a:endParaRPr kumimoji="0" lang="hr-HR" altLang="sr-Latn-RS" sz="24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8664EF8-0E61-4526-9FDF-62EF7AD7D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35" y="5001363"/>
            <a:ext cx="103933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Zavojnica </a:t>
            </a:r>
            <a:r>
              <a:rPr kumimoji="0" lang="hr-HR" altLang="sr-Latn-RS" sz="2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pasivni elektronički element dobiveni spiralnim namatanjem izolirane žice, a prolaskom struje postaje elektromagnet. Oznaka: </a:t>
            </a:r>
            <a:r>
              <a:rPr kumimoji="0" lang="hr-HR" altLang="sr-Latn-R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Mjerna jedinica: </a:t>
            </a:r>
            <a:r>
              <a:rPr kumimoji="0" lang="hr-HR" altLang="sr-Latn-R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(henri)</a:t>
            </a:r>
            <a:endParaRPr kumimoji="0" lang="hr-HR" altLang="sr-Latn-RS" sz="14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06C8FA27-8B6F-419A-A975-8D51EAA460E2}"/>
              </a:ext>
            </a:extLst>
          </p:cNvPr>
          <p:cNvSpPr txBox="1"/>
          <p:nvPr/>
        </p:nvSpPr>
        <p:spPr>
          <a:xfrm>
            <a:off x="4094922" y="2855164"/>
            <a:ext cx="270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Simbol: 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A1B513C2-B46E-4A2B-8110-414DF974484B}"/>
              </a:ext>
            </a:extLst>
          </p:cNvPr>
          <p:cNvSpPr txBox="1"/>
          <p:nvPr/>
        </p:nvSpPr>
        <p:spPr>
          <a:xfrm>
            <a:off x="4094922" y="4500071"/>
            <a:ext cx="270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Simbol: 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FDD81921-3ACD-4AE7-9FD2-58C9B2C6D97A}"/>
              </a:ext>
            </a:extLst>
          </p:cNvPr>
          <p:cNvSpPr/>
          <p:nvPr/>
        </p:nvSpPr>
        <p:spPr>
          <a:xfrm>
            <a:off x="5446643" y="2887216"/>
            <a:ext cx="824948" cy="2794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E7B40F5-DFC2-4174-8779-DB8309F243EC}"/>
              </a:ext>
            </a:extLst>
          </p:cNvPr>
          <p:cNvSpPr txBox="1"/>
          <p:nvPr/>
        </p:nvSpPr>
        <p:spPr>
          <a:xfrm>
            <a:off x="4094922" y="6019726"/>
            <a:ext cx="270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Simbol: </a:t>
            </a:r>
          </a:p>
        </p:txBody>
      </p:sp>
      <p:cxnSp>
        <p:nvCxnSpPr>
          <p:cNvPr id="22" name="Ravni poveznik 21">
            <a:extLst>
              <a:ext uri="{FF2B5EF4-FFF2-40B4-BE49-F238E27FC236}">
                <a16:creationId xmlns:a16="http://schemas.microsoft.com/office/drawing/2014/main" id="{C33640E6-AA04-47A1-8F45-F37A51D5890B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5188226" y="3026942"/>
            <a:ext cx="25841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>
            <a:extLst>
              <a:ext uri="{FF2B5EF4-FFF2-40B4-BE49-F238E27FC236}">
                <a16:creationId xmlns:a16="http://schemas.microsoft.com/office/drawing/2014/main" id="{D808F7DC-2F67-4114-BB2D-F8AB133F1D4D}"/>
              </a:ext>
            </a:extLst>
          </p:cNvPr>
          <p:cNvCxnSpPr>
            <a:cxnSpLocks/>
          </p:cNvCxnSpPr>
          <p:nvPr/>
        </p:nvCxnSpPr>
        <p:spPr>
          <a:xfrm flipH="1">
            <a:off x="6271591" y="3015823"/>
            <a:ext cx="25841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>
            <a:extLst>
              <a:ext uri="{FF2B5EF4-FFF2-40B4-BE49-F238E27FC236}">
                <a16:creationId xmlns:a16="http://schemas.microsoft.com/office/drawing/2014/main" id="{1A97EED2-98CD-412C-B0CB-C5D0762001FA}"/>
              </a:ext>
            </a:extLst>
          </p:cNvPr>
          <p:cNvCxnSpPr>
            <a:cxnSpLocks/>
          </p:cNvCxnSpPr>
          <p:nvPr/>
        </p:nvCxnSpPr>
        <p:spPr>
          <a:xfrm flipH="1" flipV="1">
            <a:off x="5117609" y="4694914"/>
            <a:ext cx="362715" cy="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>
            <a:extLst>
              <a:ext uri="{FF2B5EF4-FFF2-40B4-BE49-F238E27FC236}">
                <a16:creationId xmlns:a16="http://schemas.microsoft.com/office/drawing/2014/main" id="{1412A3FE-53E7-47E7-A043-5FFC8310891E}"/>
              </a:ext>
            </a:extLst>
          </p:cNvPr>
          <p:cNvCxnSpPr>
            <a:cxnSpLocks/>
          </p:cNvCxnSpPr>
          <p:nvPr/>
        </p:nvCxnSpPr>
        <p:spPr>
          <a:xfrm flipH="1" flipV="1">
            <a:off x="5599973" y="4694914"/>
            <a:ext cx="398369" cy="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>
            <a:extLst>
              <a:ext uri="{FF2B5EF4-FFF2-40B4-BE49-F238E27FC236}">
                <a16:creationId xmlns:a16="http://schemas.microsoft.com/office/drawing/2014/main" id="{DEEA212B-A019-46A8-B5D7-1E580389D473}"/>
              </a:ext>
            </a:extLst>
          </p:cNvPr>
          <p:cNvCxnSpPr>
            <a:cxnSpLocks/>
          </p:cNvCxnSpPr>
          <p:nvPr/>
        </p:nvCxnSpPr>
        <p:spPr>
          <a:xfrm>
            <a:off x="5480323" y="4474811"/>
            <a:ext cx="0" cy="4001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>
            <a:extLst>
              <a:ext uri="{FF2B5EF4-FFF2-40B4-BE49-F238E27FC236}">
                <a16:creationId xmlns:a16="http://schemas.microsoft.com/office/drawing/2014/main" id="{F5251DE6-A7F9-4D7E-B811-2D87529606D0}"/>
              </a:ext>
            </a:extLst>
          </p:cNvPr>
          <p:cNvCxnSpPr>
            <a:cxnSpLocks/>
          </p:cNvCxnSpPr>
          <p:nvPr/>
        </p:nvCxnSpPr>
        <p:spPr>
          <a:xfrm>
            <a:off x="5599972" y="4474811"/>
            <a:ext cx="0" cy="4001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Slika 34">
            <a:extLst>
              <a:ext uri="{FF2B5EF4-FFF2-40B4-BE49-F238E27FC236}">
                <a16:creationId xmlns:a16="http://schemas.microsoft.com/office/drawing/2014/main" id="{7F8BC047-7803-4A44-BAA4-6E559C215BA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09" y="6103291"/>
            <a:ext cx="1043494" cy="2632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52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BA71135-57EB-4E6B-916D-4D5CFCAC9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2" y="89051"/>
            <a:ext cx="5727994" cy="3530781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20F919A-E5C2-4B0A-890D-80B4FB53C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22" y="3885967"/>
            <a:ext cx="3209115" cy="2077511"/>
          </a:xfrm>
          <a:prstGeom prst="rect">
            <a:avLst/>
          </a:prstGeom>
        </p:spPr>
      </p:pic>
      <p:sp>
        <p:nvSpPr>
          <p:cNvPr id="10" name="zornost i praktičnost">
            <a:extLst>
              <a:ext uri="{FF2B5EF4-FFF2-40B4-BE49-F238E27FC236}">
                <a16:creationId xmlns:a16="http://schemas.microsoft.com/office/drawing/2014/main" id="{1E301DBA-7E0A-4FFA-8532-3E715FA969C1}"/>
              </a:ext>
            </a:extLst>
          </p:cNvPr>
          <p:cNvSpPr txBox="1"/>
          <p:nvPr/>
        </p:nvSpPr>
        <p:spPr>
          <a:xfrm>
            <a:off x="7100608" y="2464747"/>
            <a:ext cx="4574997" cy="1077214"/>
          </a:xfrm>
          <a:prstGeom prst="rect">
            <a:avLst/>
          </a:prstGeom>
          <a:ln w="38100">
            <a:solidFill>
              <a:srgbClr val="FFC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Očitaj vrijednosti otpornika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99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rnost i praktičnost">
            <a:extLst>
              <a:ext uri="{FF2B5EF4-FFF2-40B4-BE49-F238E27FC236}">
                <a16:creationId xmlns:a16="http://schemas.microsoft.com/office/drawing/2014/main" id="{1E301DBA-7E0A-4FFA-8532-3E715FA969C1}"/>
              </a:ext>
            </a:extLst>
          </p:cNvPr>
          <p:cNvSpPr txBox="1"/>
          <p:nvPr/>
        </p:nvSpPr>
        <p:spPr>
          <a:xfrm>
            <a:off x="7100608" y="2464747"/>
            <a:ext cx="4574997" cy="1077214"/>
          </a:xfrm>
          <a:prstGeom prst="rect">
            <a:avLst/>
          </a:prstGeom>
          <a:ln w="38100">
            <a:solidFill>
              <a:srgbClr val="FFC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Paralelno spajanje otpornika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D87E8C0-B17A-481B-9C15-011480AFB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17" y="355914"/>
            <a:ext cx="6238489" cy="576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1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rnost i praktičnost">
            <a:extLst>
              <a:ext uri="{FF2B5EF4-FFF2-40B4-BE49-F238E27FC236}">
                <a16:creationId xmlns:a16="http://schemas.microsoft.com/office/drawing/2014/main" id="{1E301DBA-7E0A-4FFA-8532-3E715FA969C1}"/>
              </a:ext>
            </a:extLst>
          </p:cNvPr>
          <p:cNvSpPr txBox="1"/>
          <p:nvPr/>
        </p:nvSpPr>
        <p:spPr>
          <a:xfrm>
            <a:off x="7100608" y="2464747"/>
            <a:ext cx="4574997" cy="1077214"/>
          </a:xfrm>
          <a:prstGeom prst="rect">
            <a:avLst/>
          </a:prstGeom>
          <a:ln w="38100">
            <a:solidFill>
              <a:srgbClr val="FFC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Serijski spajanje otpornika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1C88EE8-DD05-4BD1-8182-22392368D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5" y="549000"/>
            <a:ext cx="6216236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19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rnost i praktičnost">
            <a:extLst>
              <a:ext uri="{FF2B5EF4-FFF2-40B4-BE49-F238E27FC236}">
                <a16:creationId xmlns:a16="http://schemas.microsoft.com/office/drawing/2014/main" id="{1E301DBA-7E0A-4FFA-8532-3E715FA969C1}"/>
              </a:ext>
            </a:extLst>
          </p:cNvPr>
          <p:cNvSpPr txBox="1"/>
          <p:nvPr/>
        </p:nvSpPr>
        <p:spPr>
          <a:xfrm>
            <a:off x="7100608" y="2464747"/>
            <a:ext cx="4574997" cy="1569656"/>
          </a:xfrm>
          <a:prstGeom prst="rect">
            <a:avLst/>
          </a:prstGeom>
          <a:ln w="38100">
            <a:solidFill>
              <a:srgbClr val="FFC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Izradi elektronički sklop s otpornikom tako da svjetleća dioda svijetli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1D78426-B212-41FA-9E8E-B76A7F594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9" y="203203"/>
            <a:ext cx="6032538" cy="62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3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rnost i praktičnost">
            <a:extLst>
              <a:ext uri="{FF2B5EF4-FFF2-40B4-BE49-F238E27FC236}">
                <a16:creationId xmlns:a16="http://schemas.microsoft.com/office/drawing/2014/main" id="{1E301DBA-7E0A-4FFA-8532-3E715FA969C1}"/>
              </a:ext>
            </a:extLst>
          </p:cNvPr>
          <p:cNvSpPr txBox="1"/>
          <p:nvPr/>
        </p:nvSpPr>
        <p:spPr>
          <a:xfrm>
            <a:off x="7100608" y="2464747"/>
            <a:ext cx="4574997" cy="2554541"/>
          </a:xfrm>
          <a:prstGeom prst="rect">
            <a:avLst/>
          </a:prstGeom>
          <a:ln w="38100">
            <a:solidFill>
              <a:srgbClr val="FFC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Izradi elektronički sklop s paralelno i serijskim spojenim otpornicima tako da svjetleća dioda svijetli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989A321-54FC-47DE-ADB6-ECC9C71F0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0"/>
            <a:ext cx="5657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4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5DA590-F5C9-4F5A-9615-F43985BF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Podjela elektroničkih elemenata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E6FD69-DC4F-4ACB-87DB-589B16485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531" y="1835564"/>
            <a:ext cx="8405191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Elektronički uređaji sastoje se od elektroničkih sklopova, a elektronički sklopovi od elektroničkih elemenata. </a:t>
            </a:r>
            <a:br>
              <a:rPr lang="hr-HR" dirty="0"/>
            </a:b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60F9DB-5BAD-4119-824C-ADCF866D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37" y="3087022"/>
            <a:ext cx="6087325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9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5DA590-F5C9-4F5A-9615-F43985BF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Podjela elektroničkih elemenata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B55424A-2373-420B-B843-44CC70860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81" y="1432271"/>
            <a:ext cx="9425438" cy="517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1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42B93-DBC3-4E26-AF8C-81D8FE2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Pasivni elektronički elementi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A6F555-F024-4E7D-BA90-4860DD5F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0296"/>
            <a:ext cx="5787683" cy="28729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strujnom krugu ponašaju se prema Ohmovu zakonu; Ohmov zakon povezuje tri osnovne električne veličine: struju I / A, napon U / V i otpor R /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Ω;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struja I razmjerna je naponu U, a obrnuto razmjerna otporu R,  I = U /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9BE2251-D08C-4308-B3ED-DB6604675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02" y="2257735"/>
            <a:ext cx="4623272" cy="395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42B93-DBC3-4E26-AF8C-81D8FE2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Otpornik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A6F555-F024-4E7D-BA90-4860DD5F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1699"/>
            <a:ext cx="5787683" cy="28729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pasivni elektronički elementi koji prolasku električne struje pruža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električni otpor R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Mjerna je jedinica za otpor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 (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om).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Upotrebljavaju se za ograničavanje struje u strujnom krugu.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70BFF48-4B95-474A-AB98-5B2A92826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91" y="2669686"/>
            <a:ext cx="3626036" cy="255918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14CBC684-F5C2-48EA-9319-E578C9F56FE5}"/>
              </a:ext>
            </a:extLst>
          </p:cNvPr>
          <p:cNvSpPr/>
          <p:nvPr/>
        </p:nvSpPr>
        <p:spPr>
          <a:xfrm>
            <a:off x="3967051" y="5927900"/>
            <a:ext cx="4246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kΩ = 1000 Ω       1 MΩ = 1000000 Ω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27AC3F24-548B-410E-BC46-75BDABA9F1D6}"/>
              </a:ext>
            </a:extLst>
          </p:cNvPr>
          <p:cNvGrpSpPr/>
          <p:nvPr/>
        </p:nvGrpSpPr>
        <p:grpSpPr>
          <a:xfrm>
            <a:off x="6862004" y="1167466"/>
            <a:ext cx="2703444" cy="461666"/>
            <a:chOff x="7106478" y="1290577"/>
            <a:chExt cx="2703444" cy="461666"/>
          </a:xfrm>
        </p:grpSpPr>
        <p:sp>
          <p:nvSpPr>
            <p:cNvPr id="8" name="TekstniOkvir 7">
              <a:extLst>
                <a:ext uri="{FF2B5EF4-FFF2-40B4-BE49-F238E27FC236}">
                  <a16:creationId xmlns:a16="http://schemas.microsoft.com/office/drawing/2014/main" id="{48E9AADE-E9D3-417F-B749-CA010BD647FD}"/>
                </a:ext>
              </a:extLst>
            </p:cNvPr>
            <p:cNvSpPr txBox="1"/>
            <p:nvPr/>
          </p:nvSpPr>
          <p:spPr>
            <a:xfrm>
              <a:off x="7106478" y="1290578"/>
              <a:ext cx="270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Simbol: </a:t>
              </a:r>
            </a:p>
          </p:txBody>
        </p:sp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B28611EF-7883-4F75-B0E0-90D866DFA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3421" y="1290577"/>
              <a:ext cx="1227059" cy="461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16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42B93-DBC3-4E26-AF8C-81D8FE2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Otpornik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A6F555-F024-4E7D-BA90-4860DD5F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118574" cy="330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Otpornici se prema tehničkim oblicima izvedbe dijele na stalne i promjenjive (potenciometre).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2F69E4C-C97B-4237-B262-842E74C9A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81" y="2793128"/>
            <a:ext cx="8045637" cy="352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0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42B93-DBC3-4E26-AF8C-81D8FE2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Stalni otpornik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A6F555-F024-4E7D-BA90-4860DD5F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9686"/>
            <a:ext cx="5787683" cy="330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Otpor se stalnim otpornicima ne može mijenjati, a njihova vrijednost otpora označena je na tijelu otpornika obojenim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prstenovima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ili brojem.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70BFF48-4B95-474A-AB98-5B2A92826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47" y="2669686"/>
            <a:ext cx="3600000" cy="25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42B93-DBC3-4E26-AF8C-81D8FE2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Promjenjivi otpornik - trimer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A6F555-F024-4E7D-BA90-4860DD5F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9686"/>
            <a:ext cx="5787683" cy="330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Pomoću potenciometara se otpor mijenja zakretanjem klizaćeg kontakta.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Postoji izvedba sa razrezom za odvijač kako bi se njime otpor mogao precizno namjestiti kod ugađanja sklopova, tzv. trimer.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448F1F0-E20F-447F-B313-9638D0C7F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77" y="2021820"/>
            <a:ext cx="4680000" cy="376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1652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Široki zaslon</PresentationFormat>
  <Paragraphs>94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Times New Roman</vt:lpstr>
      <vt:lpstr>Office Theme</vt:lpstr>
      <vt:lpstr>Elektronički  elementi</vt:lpstr>
      <vt:lpstr>Elektronika</vt:lpstr>
      <vt:lpstr>Podjela elektroničkih elemenata </vt:lpstr>
      <vt:lpstr>Podjela elektroničkih elemenata </vt:lpstr>
      <vt:lpstr>Pasivni elektronički elementi </vt:lpstr>
      <vt:lpstr>Otpornik</vt:lpstr>
      <vt:lpstr>Otpornik</vt:lpstr>
      <vt:lpstr>Stalni otpornik</vt:lpstr>
      <vt:lpstr>Promjenjivi otpornik - trimer</vt:lpstr>
      <vt:lpstr>Promjenjivi otpornik – zakretni i klizni</vt:lpstr>
      <vt:lpstr>Promjenjivi otpornik – fotootpornik</vt:lpstr>
      <vt:lpstr>Promjenjivi otpornik – termistor</vt:lpstr>
      <vt:lpstr>Promjenjivi otpornik – Hallove pločice</vt:lpstr>
      <vt:lpstr>Označavanje otpornika bojama</vt:lpstr>
      <vt:lpstr>Označavanje otpornika bojama</vt:lpstr>
      <vt:lpstr>Otpornici u strujnom krugu</vt:lpstr>
      <vt:lpstr>Kondenzator</vt:lpstr>
      <vt:lpstr>Kondenzator</vt:lpstr>
      <vt:lpstr>Kondenzator</vt:lpstr>
      <vt:lpstr>Zavojnice</vt:lpstr>
      <vt:lpstr>Zavojnice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2020-10-02T12:21:24Z</dcterms:created>
  <dcterms:modified xsi:type="dcterms:W3CDTF">2021-12-27T15:53:35Z</dcterms:modified>
</cp:coreProperties>
</file>